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84" r:id="rId1"/>
  </p:sldMasterIdLst>
  <p:notesMasterIdLst>
    <p:notesMasterId r:id="rId28"/>
  </p:notesMasterIdLst>
  <p:handoutMasterIdLst>
    <p:handoutMasterId r:id="rId29"/>
  </p:handoutMasterIdLst>
  <p:sldIdLst>
    <p:sldId id="4858" r:id="rId2"/>
    <p:sldId id="4791" r:id="rId3"/>
    <p:sldId id="4905" r:id="rId4"/>
    <p:sldId id="4887" r:id="rId5"/>
    <p:sldId id="4902" r:id="rId6"/>
    <p:sldId id="599" r:id="rId7"/>
    <p:sldId id="4912" r:id="rId8"/>
    <p:sldId id="4911" r:id="rId9"/>
    <p:sldId id="4818" r:id="rId10"/>
    <p:sldId id="4906" r:id="rId11"/>
    <p:sldId id="4819" r:id="rId12"/>
    <p:sldId id="4848" r:id="rId13"/>
    <p:sldId id="4886" r:id="rId14"/>
    <p:sldId id="4907" r:id="rId15"/>
    <p:sldId id="4862" r:id="rId16"/>
    <p:sldId id="4909" r:id="rId17"/>
    <p:sldId id="4910" r:id="rId18"/>
    <p:sldId id="4834" r:id="rId19"/>
    <p:sldId id="4881" r:id="rId20"/>
    <p:sldId id="4882" r:id="rId21"/>
    <p:sldId id="4883" r:id="rId22"/>
    <p:sldId id="4850" r:id="rId23"/>
    <p:sldId id="4908" r:id="rId24"/>
    <p:sldId id="4827" r:id="rId25"/>
    <p:sldId id="4820" r:id="rId26"/>
    <p:sldId id="4801" r:id="rId27"/>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D0B6C-EBAC-4ED3-A554-64C44F54A43F}" v="304" dt="2022-02-09T06:33:51.116"/>
    <p1510:client id="{CA5BB1DB-5BC5-403B-A669-186544F296B7}" v="7" dt="2022-02-10T00:34:20.638"/>
    <p1510:client id="{DB13BA8B-54AC-42AD-95EE-CBE88C284CD0}" v="10" dt="2022-02-09T09:43:39.622"/>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6192" autoAdjust="0"/>
  </p:normalViewPr>
  <p:slideViewPr>
    <p:cSldViewPr snapToGrid="0">
      <p:cViewPr varScale="1">
        <p:scale>
          <a:sx n="82" d="100"/>
          <a:sy n="82" d="100"/>
        </p:scale>
        <p:origin x="715" y="72"/>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2022/2/9</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477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 id="2147483793"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esic.zoom.us/j/95716504853?pwd=cWx5U21Cbmx2bC9zbFpCQUVwOGVwUT09" TargetMode="External"/><Relationship Id="rId2" Type="http://schemas.openxmlformats.org/officeDocument/2006/relationships/hyperlink" Target="https://nesic.zoom.us/j/96767098634?pwd=U2RYeHVFeDdScVVnU1VvTWdCbnllUT09" TargetMode="External"/><Relationship Id="rId1" Type="http://schemas.openxmlformats.org/officeDocument/2006/relationships/slideLayout" Target="../slideLayouts/slideLayout2.xml"/><Relationship Id="rId5" Type="http://schemas.openxmlformats.org/officeDocument/2006/relationships/hyperlink" Target="https://nesic.zoom.us/j/99941695559?pwd=UFcybG1BaENLOUNSdWFHeFRnQURFdz09" TargetMode="External"/><Relationship Id="rId4" Type="http://schemas.openxmlformats.org/officeDocument/2006/relationships/hyperlink" Target="https://zoom.us/j/98287834044?pwd=RDg0TmhJUkFBNWJpckpIcmd0YVNwZz0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lit.go.jp/scpf/efforts/index.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5FB3FF-E2A7-4BED-B90C-46B8E4D35CF9}"/>
              </a:ext>
            </a:extLst>
          </p:cNvPr>
          <p:cNvGraphicFramePr>
            <a:graphicFrameLocks noGrp="1"/>
          </p:cNvGraphicFramePr>
          <p:nvPr>
            <p:extLst>
              <p:ext uri="{D42A27DB-BD31-4B8C-83A1-F6EECF244321}">
                <p14:modId xmlns:p14="http://schemas.microsoft.com/office/powerpoint/2010/main" val="750774948"/>
              </p:ext>
            </p:extLst>
          </p:nvPr>
        </p:nvGraphicFramePr>
        <p:xfrm>
          <a:off x="829159" y="612183"/>
          <a:ext cx="9461715" cy="5764809"/>
        </p:xfrm>
        <a:graphic>
          <a:graphicData uri="http://schemas.openxmlformats.org/drawingml/2006/table">
            <a:tbl>
              <a:tblPr/>
              <a:tblGrid>
                <a:gridCol w="2357628">
                  <a:extLst>
                    <a:ext uri="{9D8B030D-6E8A-4147-A177-3AD203B41FA5}">
                      <a16:colId xmlns:a16="http://schemas.microsoft.com/office/drawing/2014/main" val="1898098848"/>
                    </a:ext>
                  </a:extLst>
                </a:gridCol>
                <a:gridCol w="2111463">
                  <a:extLst>
                    <a:ext uri="{9D8B030D-6E8A-4147-A177-3AD203B41FA5}">
                      <a16:colId xmlns:a16="http://schemas.microsoft.com/office/drawing/2014/main" val="3617076171"/>
                    </a:ext>
                  </a:extLst>
                </a:gridCol>
                <a:gridCol w="4992624">
                  <a:extLst>
                    <a:ext uri="{9D8B030D-6E8A-4147-A177-3AD203B41FA5}">
                      <a16:colId xmlns:a16="http://schemas.microsoft.com/office/drawing/2014/main" val="1403629287"/>
                    </a:ext>
                  </a:extLst>
                </a:gridCol>
              </a:tblGrid>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企業</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カテゴリ</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質問内容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849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街のイベント（お祭りや防災訓練など）を知りたい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4144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子育てイベントを知りたい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71622"/>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スマートフォン教室を知りたい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817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電動キックボードを借りる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7253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電動三輪車を借りる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1080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自転車を借りる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0434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バスに家の前まで迎えに来てもらう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34949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歩数やカロリーを表示し、イベントで商品券などをもらう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24517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歩数と睡眠や食事など健康を管理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18827"/>
                  </a:ext>
                </a:extLst>
              </a:tr>
              <a:tr h="145710">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健康ポイントでお薬やサプリメントが欲しい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4726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ヘルスラボ</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健康相談をしたい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109"/>
                  </a:ext>
                </a:extLst>
              </a:tr>
              <a:tr h="145710">
                <a:tc>
                  <a:txBody>
                    <a:bodyPr/>
                    <a:lstStyle/>
                    <a:p>
                      <a:pPr algn="l" fontAlgn="ctr"/>
                      <a:r>
                        <a:rPr lang="pt-BR" sz="1050" b="0" i="0" u="none" strike="noStrike">
                          <a:solidFill>
                            <a:srgbClr val="000000"/>
                          </a:solidFill>
                          <a:effectLst/>
                          <a:latin typeface="游ゴシック" panose="020B0400000000000000" pitchFamily="50" charset="-128"/>
                          <a:ea typeface="游ゴシック" panose="020B0400000000000000" pitchFamily="50" charset="-128"/>
                        </a:rPr>
                        <a:t>三井住友海上/H2O</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スーパーのチラシをみたい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6050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移動販売の種類や場所を知りたい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043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買物代行をお願いしたい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608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学校向け　事業参観などオンラインで出欠確認したい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8225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スマホ教室を受講したい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6851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スマホの使い方を知りたい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493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NoCode</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でサービスアプリを作りたい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77767"/>
                  </a:ext>
                </a:extLst>
              </a:tr>
              <a:tr h="145710">
                <a:tc>
                  <a:txBody>
                    <a:bodyPr/>
                    <a:lstStyle/>
                    <a:p>
                      <a:pPr algn="l" fontAlgn="ctr"/>
                      <a:r>
                        <a:rPr lang="en-US" sz="1050" b="0" i="0" u="none" strike="noStrike">
                          <a:solidFill>
                            <a:srgbClr val="000000"/>
                          </a:solidFill>
                          <a:effectLst/>
                          <a:latin typeface="游ゴシック" panose="020B0400000000000000" pitchFamily="50" charset="-128"/>
                          <a:ea typeface="游ゴシック" panose="020B0400000000000000" pitchFamily="50" charset="-128"/>
                        </a:rPr>
                        <a:t>Youtube</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オンラインで授業を受けたい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70659"/>
                  </a:ext>
                </a:extLst>
              </a:tr>
              <a:tr h="145710">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NEC</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ネッツエスアイ</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見守りサービスで子供や介護者を確認したい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7206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災害時に避難場所を案内して欲しい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180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3465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（ドコモ）</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キャッシュレス（</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ポイント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払い）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3851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地域通貨・ポイントの活用</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5130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予約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教育（スマホ教室、学校ツールなど）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321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お仕事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支援（見守りサービス、災害避難誘導など）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10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61934"/>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ロボットコンサルティング</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お悩み相談</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274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アスコエパートナーズ</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/NESIC</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行政サービス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548560"/>
                  </a:ext>
                </a:extLst>
              </a:tr>
              <a:tr h="437128">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スマートシティサービスはこれから徐々に進化していきます。</a:t>
                      </a:r>
                      <a:b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現段階でまだまだ使い勝手が良いとは言えませんが、みなさまのご要望を反映していきたいと思います。</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7424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操作性の満足度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77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サービスの満足度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75502"/>
                  </a:ext>
                </a:extLst>
              </a:tr>
            </a:tbl>
          </a:graphicData>
        </a:graphic>
      </p:graphicFrame>
      <p:sp>
        <p:nvSpPr>
          <p:cNvPr id="3" name="テキスト ボックス 2">
            <a:extLst>
              <a:ext uri="{FF2B5EF4-FFF2-40B4-BE49-F238E27FC236}">
                <a16:creationId xmlns:a16="http://schemas.microsoft.com/office/drawing/2014/main" id="{C87D2248-86B3-45A1-B440-FC9A8B614C47}"/>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第</a:t>
            </a:r>
            <a:r>
              <a:rPr lang="en-US" altLang="ja-JP" dirty="0">
                <a:solidFill>
                  <a:schemeClr val="bg1"/>
                </a:solidFill>
              </a:rPr>
              <a:t>3</a:t>
            </a:r>
            <a:r>
              <a:rPr lang="ja-JP" altLang="en-US" dirty="0">
                <a:solidFill>
                  <a:schemeClr val="bg1"/>
                </a:solidFill>
              </a:rPr>
              <a:t>回目のアンケート（</a:t>
            </a:r>
            <a:r>
              <a:rPr lang="en-US" altLang="ja-JP" dirty="0">
                <a:solidFill>
                  <a:schemeClr val="bg1"/>
                </a:solidFill>
              </a:rPr>
              <a:t>KPI</a:t>
            </a:r>
            <a:r>
              <a:rPr lang="ja-JP" altLang="en-US" dirty="0">
                <a:solidFill>
                  <a:schemeClr val="bg1"/>
                </a:solidFill>
              </a:rPr>
              <a:t>への達成確認）</a:t>
            </a:r>
          </a:p>
        </p:txBody>
      </p:sp>
      <p:sp>
        <p:nvSpPr>
          <p:cNvPr id="4" name="テキスト ボックス 3">
            <a:extLst>
              <a:ext uri="{FF2B5EF4-FFF2-40B4-BE49-F238E27FC236}">
                <a16:creationId xmlns:a16="http://schemas.microsoft.com/office/drawing/2014/main" id="{FC0C59F7-A1FA-4BA7-A6AE-B7BDE941DB91}"/>
              </a:ext>
            </a:extLst>
          </p:cNvPr>
          <p:cNvSpPr txBox="1"/>
          <p:nvPr/>
        </p:nvSpPr>
        <p:spPr>
          <a:xfrm>
            <a:off x="829159" y="6427196"/>
            <a:ext cx="9533379" cy="369332"/>
          </a:xfrm>
          <a:prstGeom prst="rect">
            <a:avLst/>
          </a:prstGeom>
          <a:noFill/>
        </p:spPr>
        <p:txBody>
          <a:bodyPr wrap="none" rtlCol="0">
            <a:spAutoFit/>
          </a:bodyPr>
          <a:lstStyle/>
          <a:p>
            <a:r>
              <a:rPr kumimoji="1" lang="ja-JP" altLang="en-US" dirty="0"/>
              <a:t>住民アンケート最終締め切り</a:t>
            </a:r>
            <a:r>
              <a:rPr kumimoji="1" lang="en-US" altLang="ja-JP" dirty="0"/>
              <a:t>2/28</a:t>
            </a:r>
            <a:r>
              <a:rPr kumimoji="1" lang="ja-JP" altLang="en-US" dirty="0"/>
              <a:t>　　商品券引き渡し：</a:t>
            </a:r>
            <a:r>
              <a:rPr kumimoji="1" lang="en-US" altLang="ja-JP" dirty="0"/>
              <a:t>3</a:t>
            </a:r>
            <a:r>
              <a:rPr kumimoji="1" lang="ja-JP" altLang="en-US" dirty="0"/>
              <a:t>月初旬（フェスティバルも加味）</a:t>
            </a:r>
          </a:p>
        </p:txBody>
      </p:sp>
    </p:spTree>
    <p:extLst>
      <p:ext uri="{BB962C8B-B14F-4D97-AF65-F5344CB8AC3E}">
        <p14:creationId xmlns:p14="http://schemas.microsoft.com/office/powerpoint/2010/main" val="366573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en-US" altLang="ja-JP" dirty="0">
                <a:solidFill>
                  <a:schemeClr val="bg1"/>
                </a:solidFill>
              </a:rPr>
              <a:t>3</a:t>
            </a:r>
            <a:r>
              <a:rPr lang="ja-JP" altLang="en-US" dirty="0">
                <a:solidFill>
                  <a:schemeClr val="bg1"/>
                </a:solidFill>
              </a:rPr>
              <a:t>回目スマホ教室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3"/>
            <a:ext cx="3332657" cy="471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10" y="645224"/>
            <a:ext cx="3438876" cy="48644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7994311" y="999640"/>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
        <p:nvSpPr>
          <p:cNvPr id="4" name="矢印: 下 3">
            <a:extLst>
              <a:ext uri="{FF2B5EF4-FFF2-40B4-BE49-F238E27FC236}">
                <a16:creationId xmlns:a16="http://schemas.microsoft.com/office/drawing/2014/main" id="{76F39FFF-7E7D-4482-AA1B-88A2CC10F6DD}"/>
              </a:ext>
            </a:extLst>
          </p:cNvPr>
          <p:cNvSpPr/>
          <p:nvPr/>
        </p:nvSpPr>
        <p:spPr>
          <a:xfrm>
            <a:off x="9218149" y="2851688"/>
            <a:ext cx="968644" cy="5579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310C2A-6AC1-403A-BCC9-9CADE38293F0}"/>
              </a:ext>
            </a:extLst>
          </p:cNvPr>
          <p:cNvSpPr txBox="1"/>
          <p:nvPr/>
        </p:nvSpPr>
        <p:spPr>
          <a:xfrm>
            <a:off x="7779323" y="3556519"/>
            <a:ext cx="3877985" cy="2308324"/>
          </a:xfrm>
          <a:prstGeom prst="rect">
            <a:avLst/>
          </a:prstGeom>
          <a:noFill/>
        </p:spPr>
        <p:txBody>
          <a:bodyPr wrap="none" rtlCol="0">
            <a:spAutoFit/>
          </a:bodyPr>
          <a:lstStyle/>
          <a:p>
            <a:r>
              <a:rPr kumimoji="1" lang="ja-JP" altLang="en-US" sz="1600" dirty="0"/>
              <a:t>サービス提供企業は</a:t>
            </a:r>
            <a:endParaRPr kumimoji="1" lang="en-US" altLang="ja-JP" sz="1600" dirty="0"/>
          </a:p>
          <a:p>
            <a:r>
              <a:rPr kumimoji="1" lang="ja-JP" altLang="en-US" sz="1600" dirty="0"/>
              <a:t>設定方法が分かる資料の準備</a:t>
            </a:r>
            <a:endParaRPr kumimoji="1" lang="en-US" altLang="ja-JP" sz="1600" dirty="0"/>
          </a:p>
          <a:p>
            <a:r>
              <a:rPr kumimoji="1" lang="ja-JP" altLang="en-US" sz="1600" dirty="0"/>
              <a:t>・初期設定</a:t>
            </a:r>
            <a:endParaRPr kumimoji="1" lang="en-US" altLang="ja-JP" sz="1600" dirty="0"/>
          </a:p>
          <a:p>
            <a:r>
              <a:rPr kumimoji="1" lang="ja-JP" altLang="en-US" sz="1600" dirty="0"/>
              <a:t>　　メール、</a:t>
            </a:r>
            <a:r>
              <a:rPr kumimoji="1" lang="en-US" altLang="ja-JP" sz="1600" dirty="0"/>
              <a:t>ID</a:t>
            </a:r>
            <a:r>
              <a:rPr kumimoji="1" lang="ja-JP" altLang="en-US" sz="1600" dirty="0"/>
              <a:t>、</a:t>
            </a:r>
            <a:r>
              <a:rPr kumimoji="1" lang="en-US" altLang="ja-JP" sz="1600" dirty="0"/>
              <a:t>PW</a:t>
            </a:r>
            <a:r>
              <a:rPr kumimoji="1" lang="ja-JP" altLang="en-US" sz="1600" dirty="0"/>
              <a:t>、住所など</a:t>
            </a:r>
            <a:br>
              <a:rPr kumimoji="1" lang="en-US" altLang="ja-JP" sz="1600" dirty="0"/>
            </a:br>
            <a:r>
              <a:rPr kumimoji="1" lang="ja-JP" altLang="en-US" sz="1600" dirty="0"/>
              <a:t>　　入力画面などの説明</a:t>
            </a:r>
            <a:endParaRPr kumimoji="1" lang="en-US" altLang="ja-JP" sz="1600" dirty="0"/>
          </a:p>
          <a:p>
            <a:r>
              <a:rPr kumimoji="1" lang="ja-JP" altLang="en-US" sz="1600" dirty="0"/>
              <a:t>・簡単な使い方</a:t>
            </a:r>
            <a:br>
              <a:rPr kumimoji="1" lang="en-US" altLang="ja-JP" sz="1600" dirty="0"/>
            </a:br>
            <a:r>
              <a:rPr kumimoji="1" lang="ja-JP" altLang="en-US" sz="1600" dirty="0"/>
              <a:t>・利用メリットも可能な範囲で。</a:t>
            </a:r>
            <a:endParaRPr kumimoji="1" lang="en-US" altLang="ja-JP" sz="1600" dirty="0"/>
          </a:p>
          <a:p>
            <a:r>
              <a:rPr kumimoji="1" lang="ja-JP" altLang="en-US" sz="1600" dirty="0"/>
              <a:t>→内容確認し</a:t>
            </a:r>
            <a:endParaRPr kumimoji="1" lang="en-US" altLang="ja-JP" sz="1600" dirty="0"/>
          </a:p>
          <a:p>
            <a:r>
              <a:rPr kumimoji="1" lang="ja-JP" altLang="en-US" sz="1600" dirty="0"/>
              <a:t>　とよのんコンシュルジュのヘルプにも</a:t>
            </a:r>
          </a:p>
        </p:txBody>
      </p:sp>
      <p:sp>
        <p:nvSpPr>
          <p:cNvPr id="6" name="四角形: 角を丸くする 5">
            <a:extLst>
              <a:ext uri="{FF2B5EF4-FFF2-40B4-BE49-F238E27FC236}">
                <a16:creationId xmlns:a16="http://schemas.microsoft.com/office/drawing/2014/main" id="{C05D17FC-3CA7-46DF-9908-7A7E2DA68506}"/>
              </a:ext>
            </a:extLst>
          </p:cNvPr>
          <p:cNvSpPr/>
          <p:nvPr/>
        </p:nvSpPr>
        <p:spPr>
          <a:xfrm>
            <a:off x="7566487" y="3409627"/>
            <a:ext cx="4421452" cy="3084163"/>
          </a:xfrm>
          <a:prstGeom prst="roundRect">
            <a:avLst>
              <a:gd name="adj" fmla="val 101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1A4C8E-5634-466E-BD83-394B84DEB773}"/>
              </a:ext>
            </a:extLst>
          </p:cNvPr>
          <p:cNvSpPr txBox="1"/>
          <p:nvPr/>
        </p:nvSpPr>
        <p:spPr>
          <a:xfrm>
            <a:off x="534692" y="6028110"/>
            <a:ext cx="6070893" cy="369332"/>
          </a:xfrm>
          <a:prstGeom prst="rect">
            <a:avLst/>
          </a:prstGeom>
          <a:noFill/>
        </p:spPr>
        <p:txBody>
          <a:bodyPr wrap="none" rtlCol="0">
            <a:spAutoFit/>
          </a:bodyPr>
          <a:lstStyle/>
          <a:p>
            <a:r>
              <a:rPr kumimoji="1" lang="en-US" altLang="ja-JP" dirty="0"/>
              <a:t>2</a:t>
            </a:r>
            <a:r>
              <a:rPr kumimoji="1" lang="ja-JP" altLang="en-US" dirty="0"/>
              <a:t>月</a:t>
            </a:r>
            <a:r>
              <a:rPr kumimoji="1" lang="en-US" altLang="ja-JP" dirty="0"/>
              <a:t>10</a:t>
            </a:r>
            <a:r>
              <a:rPr kumimoji="1" lang="ja-JP" altLang="en-US" dirty="0"/>
              <a:t>日の現地定例会で商品券配布に関しての段取り検討</a:t>
            </a:r>
          </a:p>
        </p:txBody>
      </p:sp>
      <p:sp>
        <p:nvSpPr>
          <p:cNvPr id="10" name="四角形: 角を丸くする 9">
            <a:extLst>
              <a:ext uri="{FF2B5EF4-FFF2-40B4-BE49-F238E27FC236}">
                <a16:creationId xmlns:a16="http://schemas.microsoft.com/office/drawing/2014/main" id="{02E1B48D-2AF1-46D7-85F6-41F5DC184C7B}"/>
              </a:ext>
            </a:extLst>
          </p:cNvPr>
          <p:cNvSpPr/>
          <p:nvPr/>
        </p:nvSpPr>
        <p:spPr>
          <a:xfrm>
            <a:off x="8331216" y="6111064"/>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資料提出</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350032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cs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dirty="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altLang="en-US" sz="1600" dirty="0">
                <a:solidFill>
                  <a:srgbClr val="050505"/>
                </a:solidFill>
                <a:latin typeface="Segoe UI Historic"/>
                <a:cs typeface="Segoe UI Historic"/>
              </a:rPr>
              <a:t>三井住友海上</a:t>
            </a:r>
            <a:endParaRPr lang="en-US" altLang="ja-JP" sz="1600" b="0" i="0" dirty="0">
              <a:solidFill>
                <a:srgbClr val="050505"/>
              </a:solidFill>
              <a:effectLst/>
              <a:latin typeface="Segoe UI Historic" panose="020B0502040204020203" pitchFamily="34" charset="0"/>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dirty="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a:t>
            </a:r>
            <a:r>
              <a:rPr lang="ja-JP" altLang="en-US" sz="1600" dirty="0">
                <a:solidFill>
                  <a:srgbClr val="050505"/>
                </a:solidFill>
                <a:latin typeface="Segoe UI Historic"/>
                <a:cs typeface="Segoe UI Historic"/>
              </a:rPr>
              <a:t>(現地）</a:t>
            </a:r>
            <a:r>
              <a:rPr lang="ja-JP" altLang="en-US" sz="1600" b="0" i="0" dirty="0">
                <a:solidFill>
                  <a:srgbClr val="050505"/>
                </a:solidFill>
                <a:effectLst/>
                <a:latin typeface="Segoe UI Historic"/>
                <a:cs typeface="Segoe UI Historic"/>
              </a:rPr>
              <a:t>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金</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sz="1600" dirty="0">
                <a:solidFill>
                  <a:srgbClr val="050505"/>
                </a:solidFill>
                <a:latin typeface="Segoe UI Historic"/>
                <a:cs typeface="Segoe UI Historic"/>
              </a:rPr>
              <a:t>関西電力</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NTTドコモ（現地）</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
        <p:nvSpPr>
          <p:cNvPr id="5" name="矢印: 右 4">
            <a:extLst>
              <a:ext uri="{FF2B5EF4-FFF2-40B4-BE49-F238E27FC236}">
                <a16:creationId xmlns:a16="http://schemas.microsoft.com/office/drawing/2014/main" id="{1F290163-B3FA-44A6-979C-E51A639E339D}"/>
              </a:ext>
            </a:extLst>
          </p:cNvPr>
          <p:cNvSpPr/>
          <p:nvPr/>
        </p:nvSpPr>
        <p:spPr>
          <a:xfrm>
            <a:off x="6923314" y="1268963"/>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4375CB2-1ABC-4F2C-95A1-6526C15126B9}"/>
              </a:ext>
            </a:extLst>
          </p:cNvPr>
          <p:cNvSpPr txBox="1"/>
          <p:nvPr/>
        </p:nvSpPr>
        <p:spPr>
          <a:xfrm>
            <a:off x="7391289" y="1123567"/>
            <a:ext cx="4275752" cy="369332"/>
          </a:xfrm>
          <a:prstGeom prst="rect">
            <a:avLst/>
          </a:prstGeom>
          <a:noFill/>
        </p:spPr>
        <p:txBody>
          <a:bodyPr wrap="square">
            <a:spAutoFit/>
          </a:bodyPr>
          <a:lstStyle/>
          <a:p>
            <a:r>
              <a:rPr lang="zh-TW" altLang="en-US" dirty="0">
                <a:solidFill>
                  <a:srgbClr val="0070C0"/>
                </a:solidFill>
              </a:rPr>
              <a:t>日経新聞玉岡</a:t>
            </a:r>
            <a:r>
              <a:rPr lang="ja-JP" altLang="en-US" dirty="0">
                <a:solidFill>
                  <a:srgbClr val="0070C0"/>
                </a:solidFill>
              </a:rPr>
              <a:t>さん取材</a:t>
            </a:r>
          </a:p>
        </p:txBody>
      </p:sp>
      <p:sp>
        <p:nvSpPr>
          <p:cNvPr id="8" name="矢印: 右 7">
            <a:extLst>
              <a:ext uri="{FF2B5EF4-FFF2-40B4-BE49-F238E27FC236}">
                <a16:creationId xmlns:a16="http://schemas.microsoft.com/office/drawing/2014/main" id="{ED83EEB1-A941-4240-B3A2-897C114F6B71}"/>
              </a:ext>
            </a:extLst>
          </p:cNvPr>
          <p:cNvSpPr/>
          <p:nvPr/>
        </p:nvSpPr>
        <p:spPr>
          <a:xfrm>
            <a:off x="7691535" y="3251718"/>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DEA348-0393-44FB-9371-80CD15028A0A}"/>
              </a:ext>
            </a:extLst>
          </p:cNvPr>
          <p:cNvSpPr txBox="1"/>
          <p:nvPr/>
        </p:nvSpPr>
        <p:spPr>
          <a:xfrm>
            <a:off x="8139405" y="3017193"/>
            <a:ext cx="3150636" cy="646331"/>
          </a:xfrm>
          <a:prstGeom prst="rect">
            <a:avLst/>
          </a:prstGeom>
          <a:noFill/>
        </p:spPr>
        <p:txBody>
          <a:bodyPr wrap="square">
            <a:spAutoFit/>
          </a:bodyPr>
          <a:lstStyle/>
          <a:p>
            <a:r>
              <a:rPr lang="ja-JP" altLang="en-US" dirty="0">
                <a:solidFill>
                  <a:srgbClr val="0070C0"/>
                </a:solidFill>
              </a:rPr>
              <a:t>全員現地予定</a:t>
            </a:r>
            <a:br>
              <a:rPr lang="en-US" altLang="ja-JP" dirty="0">
                <a:solidFill>
                  <a:srgbClr val="0070C0"/>
                </a:solidFill>
              </a:rPr>
            </a:br>
            <a:r>
              <a:rPr lang="en-US" altLang="ja-JP" dirty="0">
                <a:solidFill>
                  <a:srgbClr val="0070C0"/>
                </a:solidFill>
              </a:rPr>
              <a:t>17</a:t>
            </a:r>
            <a:r>
              <a:rPr lang="ja-JP" altLang="en-US" dirty="0">
                <a:solidFill>
                  <a:srgbClr val="0070C0"/>
                </a:solidFill>
              </a:rPr>
              <a:t>日</a:t>
            </a:r>
            <a:r>
              <a:rPr lang="en-US" altLang="ja-JP" dirty="0">
                <a:solidFill>
                  <a:srgbClr val="0070C0"/>
                </a:solidFill>
              </a:rPr>
              <a:t>AM</a:t>
            </a:r>
            <a:r>
              <a:rPr lang="ja-JP" altLang="en-US" dirty="0">
                <a:solidFill>
                  <a:srgbClr val="0070C0"/>
                </a:solidFill>
              </a:rPr>
              <a:t>江川は対応は後程</a:t>
            </a:r>
          </a:p>
        </p:txBody>
      </p:sp>
    </p:spTree>
    <p:extLst>
      <p:ext uri="{BB962C8B-B14F-4D97-AF65-F5344CB8AC3E}">
        <p14:creationId xmlns:p14="http://schemas.microsoft.com/office/powerpoint/2010/main" val="71354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480088" y="0"/>
            <a:ext cx="3592630"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2</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129969" y="906189"/>
            <a:ext cx="4108817" cy="4524315"/>
          </a:xfrm>
          <a:prstGeom prst="rect">
            <a:avLst/>
          </a:prstGeom>
          <a:noFill/>
        </p:spPr>
        <p:txBody>
          <a:bodyPr wrap="none" rtlCol="0">
            <a:spAutoFit/>
          </a:bodyPr>
          <a:lstStyle/>
          <a:p>
            <a:r>
              <a:rPr kumimoji="1" lang="ja-JP" altLang="en-US" b="1" dirty="0"/>
              <a:t>一旦無事インストール完了</a:t>
            </a:r>
            <a:endParaRPr kumimoji="1" lang="en-US" altLang="ja-JP" b="1" dirty="0"/>
          </a:p>
          <a:p>
            <a:endParaRPr kumimoji="1" lang="en-US" altLang="ja-JP" b="1" dirty="0"/>
          </a:p>
          <a:p>
            <a:r>
              <a:rPr kumimoji="1" lang="ja-JP" altLang="en-US" b="1" dirty="0"/>
              <a:t>動画は会員サイトに掲載</a:t>
            </a:r>
            <a:endParaRPr kumimoji="1" lang="en-US" altLang="ja-JP" b="1" dirty="0"/>
          </a:p>
          <a:p>
            <a:endParaRPr kumimoji="1" lang="en-US" altLang="ja-JP" b="1" dirty="0"/>
          </a:p>
          <a:p>
            <a:r>
              <a:rPr kumimoji="1" lang="ja-JP" altLang="en-US" b="1" dirty="0"/>
              <a:t>その他</a:t>
            </a:r>
            <a:endParaRPr kumimoji="1" lang="en-US" altLang="ja-JP" b="1" dirty="0"/>
          </a:p>
          <a:p>
            <a:r>
              <a:rPr kumimoji="1" lang="ja-JP" altLang="en-US" b="1" dirty="0"/>
              <a:t>　資料を随時更新しています。</a:t>
            </a:r>
            <a:endParaRPr kumimoji="1" lang="en-US" altLang="ja-JP" b="1" dirty="0"/>
          </a:p>
          <a:p>
            <a:r>
              <a:rPr kumimoji="1" lang="ja-JP" altLang="en-US" b="1" dirty="0"/>
              <a:t>　インストールで詰まったら</a:t>
            </a:r>
            <a:br>
              <a:rPr kumimoji="1" lang="en-US" altLang="ja-JP" b="1" dirty="0"/>
            </a:br>
            <a:r>
              <a:rPr kumimoji="1" lang="ja-JP" altLang="en-US" b="1" dirty="0"/>
              <a:t>　動画やマニュアル確認、</a:t>
            </a:r>
            <a:br>
              <a:rPr kumimoji="1" lang="en-US" altLang="ja-JP" b="1" dirty="0"/>
            </a:br>
            <a:r>
              <a:rPr kumimoji="1" lang="ja-JP" altLang="en-US" b="1" dirty="0"/>
              <a:t>　</a:t>
            </a:r>
            <a:r>
              <a:rPr kumimoji="1" lang="en-US" altLang="ja-JP" b="1" dirty="0"/>
              <a:t>OZ1</a:t>
            </a:r>
            <a:r>
              <a:rPr kumimoji="1" lang="ja-JP" altLang="en-US" b="1" dirty="0"/>
              <a:t>へのメールでご質問ください。</a:t>
            </a:r>
            <a:endParaRPr kumimoji="1" lang="en-US" altLang="ja-JP" b="1" dirty="0"/>
          </a:p>
          <a:p>
            <a:endParaRPr kumimoji="1" lang="en-US" altLang="ja-JP" b="1" dirty="0"/>
          </a:p>
          <a:p>
            <a:endParaRPr kumimoji="1" lang="en-US" altLang="ja-JP" b="1" dirty="0"/>
          </a:p>
          <a:p>
            <a:r>
              <a:rPr kumimoji="1" lang="ja-JP" altLang="en-US" b="1" dirty="0"/>
              <a:t>第</a:t>
            </a:r>
            <a:r>
              <a:rPr kumimoji="1" lang="en-US" altLang="ja-JP" b="1" dirty="0"/>
              <a:t>3</a:t>
            </a:r>
            <a:r>
              <a:rPr kumimoji="1" lang="ja-JP" altLang="en-US" b="1" dirty="0"/>
              <a:t>回</a:t>
            </a:r>
            <a:r>
              <a:rPr kumimoji="1" lang="en-US" altLang="ja-JP" b="1" dirty="0"/>
              <a:t>JP-LINK</a:t>
            </a:r>
            <a:r>
              <a:rPr kumimoji="1" lang="ja-JP" altLang="en-US" b="1" dirty="0"/>
              <a:t>勉強会</a:t>
            </a:r>
            <a:br>
              <a:rPr kumimoji="1" lang="en-US" altLang="ja-JP" b="1" dirty="0"/>
            </a:br>
            <a:r>
              <a:rPr kumimoji="1" lang="ja-JP" altLang="en-US" b="1" dirty="0"/>
              <a:t>　</a:t>
            </a:r>
            <a:r>
              <a:rPr kumimoji="1" lang="en-US" altLang="ja-JP" b="1" dirty="0"/>
              <a:t>2/17</a:t>
            </a:r>
            <a:r>
              <a:rPr kumimoji="1" lang="ja-JP" altLang="en-US" b="1" dirty="0"/>
              <a:t>　</a:t>
            </a:r>
            <a:br>
              <a:rPr kumimoji="1" lang="en-US" altLang="ja-JP" b="1" dirty="0"/>
            </a:br>
            <a:r>
              <a:rPr kumimoji="1" lang="ja-JP" altLang="en-US" b="1" dirty="0"/>
              <a:t>　　アダプターサーバーインストール</a:t>
            </a:r>
            <a:br>
              <a:rPr kumimoji="1" lang="en-US" altLang="ja-JP" b="1" dirty="0"/>
            </a:b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C6E57F-331A-444F-9B4E-120257409EB4}"/>
              </a:ext>
            </a:extLst>
          </p:cNvPr>
          <p:cNvPicPr>
            <a:picLocks noChangeAspect="1"/>
          </p:cNvPicPr>
          <p:nvPr/>
        </p:nvPicPr>
        <p:blipFill>
          <a:blip r:embed="rId2"/>
          <a:stretch>
            <a:fillRect/>
          </a:stretch>
        </p:blipFill>
        <p:spPr>
          <a:xfrm>
            <a:off x="64312" y="1714350"/>
            <a:ext cx="6096528" cy="3429297"/>
          </a:xfrm>
          <a:prstGeom prst="rect">
            <a:avLst/>
          </a:prstGeom>
        </p:spPr>
      </p:pic>
      <p:pic>
        <p:nvPicPr>
          <p:cNvPr id="3" name="図 2">
            <a:extLst>
              <a:ext uri="{FF2B5EF4-FFF2-40B4-BE49-F238E27FC236}">
                <a16:creationId xmlns:a16="http://schemas.microsoft.com/office/drawing/2014/main" id="{C325B5A0-1108-4378-9110-BFE9FAB8DC8E}"/>
              </a:ext>
            </a:extLst>
          </p:cNvPr>
          <p:cNvPicPr>
            <a:picLocks noChangeAspect="1"/>
          </p:cNvPicPr>
          <p:nvPr/>
        </p:nvPicPr>
        <p:blipFill>
          <a:blip r:embed="rId3"/>
          <a:stretch>
            <a:fillRect/>
          </a:stretch>
        </p:blipFill>
        <p:spPr>
          <a:xfrm>
            <a:off x="5930421" y="1714350"/>
            <a:ext cx="6096528" cy="3429297"/>
          </a:xfrm>
          <a:prstGeom prst="rect">
            <a:avLst/>
          </a:prstGeom>
        </p:spPr>
      </p:pic>
      <p:sp>
        <p:nvSpPr>
          <p:cNvPr id="4" name="テキスト ボックス 3">
            <a:extLst>
              <a:ext uri="{FF2B5EF4-FFF2-40B4-BE49-F238E27FC236}">
                <a16:creationId xmlns:a16="http://schemas.microsoft.com/office/drawing/2014/main" id="{629929CD-7A9A-4224-8B3D-B60416E33E3D}"/>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
        <p:nvSpPr>
          <p:cNvPr id="5" name="テキスト ボックス 4">
            <a:extLst>
              <a:ext uri="{FF2B5EF4-FFF2-40B4-BE49-F238E27FC236}">
                <a16:creationId xmlns:a16="http://schemas.microsoft.com/office/drawing/2014/main" id="{D99B8BEC-6422-4BEB-89D1-819859A9D4C5}"/>
              </a:ext>
            </a:extLst>
          </p:cNvPr>
          <p:cNvSpPr txBox="1"/>
          <p:nvPr/>
        </p:nvSpPr>
        <p:spPr>
          <a:xfrm>
            <a:off x="852407" y="968644"/>
            <a:ext cx="184731" cy="369332"/>
          </a:xfrm>
          <a:prstGeom prst="rect">
            <a:avLst/>
          </a:prstGeom>
          <a:noFill/>
        </p:spPr>
        <p:txBody>
          <a:bodyPr wrap="none" lIns="91440" tIns="45720" rIns="91440" bIns="45720" rtlCol="0" anchor="t">
            <a:spAutoFit/>
          </a:bodyPr>
          <a:lstStyle/>
          <a:p>
            <a:endParaRPr lang="ja-JP" altLang="en-US" dirty="0"/>
          </a:p>
        </p:txBody>
      </p:sp>
      <p:sp>
        <p:nvSpPr>
          <p:cNvPr id="6" name="テキスト ボックス 5">
            <a:extLst>
              <a:ext uri="{FF2B5EF4-FFF2-40B4-BE49-F238E27FC236}">
                <a16:creationId xmlns:a16="http://schemas.microsoft.com/office/drawing/2014/main" id="{559C57E0-CDCB-40AB-802F-E5B2BA677C38}"/>
              </a:ext>
            </a:extLst>
          </p:cNvPr>
          <p:cNvSpPr txBox="1"/>
          <p:nvPr/>
        </p:nvSpPr>
        <p:spPr>
          <a:xfrm>
            <a:off x="2183363" y="5691673"/>
            <a:ext cx="7186583" cy="523220"/>
          </a:xfrm>
          <a:prstGeom prst="rect">
            <a:avLst/>
          </a:prstGeom>
          <a:noFill/>
        </p:spPr>
        <p:txBody>
          <a:bodyPr wrap="none" rtlCol="0">
            <a:spAutoFit/>
          </a:bodyPr>
          <a:lstStyle/>
          <a:p>
            <a:r>
              <a:rPr kumimoji="1" lang="en-US" altLang="ja-JP" sz="2800" dirty="0"/>
              <a:t>2</a:t>
            </a:r>
            <a:r>
              <a:rPr kumimoji="1" lang="ja-JP" altLang="en-US" sz="2800" dirty="0"/>
              <a:t>月</a:t>
            </a:r>
            <a:r>
              <a:rPr kumimoji="1" lang="en-US" altLang="ja-JP" sz="2800" dirty="0"/>
              <a:t>10</a:t>
            </a:r>
            <a:r>
              <a:rPr kumimoji="1" lang="ja-JP" altLang="en-US" sz="2800" dirty="0"/>
              <a:t>日</a:t>
            </a:r>
            <a:r>
              <a:rPr kumimoji="1" lang="en-US" altLang="ja-JP" sz="2800" dirty="0"/>
              <a:t>14</a:t>
            </a:r>
            <a:r>
              <a:rPr kumimoji="1" lang="ja-JP" altLang="en-US" sz="2800" dirty="0"/>
              <a:t>時から保険課との調整を行います</a:t>
            </a:r>
          </a:p>
        </p:txBody>
      </p:sp>
    </p:spTree>
    <p:extLst>
      <p:ext uri="{BB962C8B-B14F-4D97-AF65-F5344CB8AC3E}">
        <p14:creationId xmlns:p14="http://schemas.microsoft.com/office/powerpoint/2010/main" val="94079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男, 建物, 部屋 が含まれている画像&#10;&#10;自動的に生成された説明">
            <a:extLst>
              <a:ext uri="{FF2B5EF4-FFF2-40B4-BE49-F238E27FC236}">
                <a16:creationId xmlns:a16="http://schemas.microsoft.com/office/drawing/2014/main" id="{4855B5BA-1F5E-460D-9F9C-CA353FC5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96" y="831273"/>
            <a:ext cx="2026226" cy="2701635"/>
          </a:xfrm>
          <a:prstGeom prst="rect">
            <a:avLst/>
          </a:prstGeom>
        </p:spPr>
      </p:pic>
      <p:pic>
        <p:nvPicPr>
          <p:cNvPr id="5" name="図 4" descr="屋内, テーブル, 部屋, キッチン が含まれている画像&#10;&#10;自動的に生成された説明">
            <a:extLst>
              <a:ext uri="{FF2B5EF4-FFF2-40B4-BE49-F238E27FC236}">
                <a16:creationId xmlns:a16="http://schemas.microsoft.com/office/drawing/2014/main" id="{AECEFFE3-02B9-4D45-B910-AB2BF221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9" y="3939309"/>
            <a:ext cx="3435927" cy="2576945"/>
          </a:xfrm>
          <a:prstGeom prst="rect">
            <a:avLst/>
          </a:prstGeom>
        </p:spPr>
      </p:pic>
      <p:pic>
        <p:nvPicPr>
          <p:cNvPr id="7" name="図 6">
            <a:extLst>
              <a:ext uri="{FF2B5EF4-FFF2-40B4-BE49-F238E27FC236}">
                <a16:creationId xmlns:a16="http://schemas.microsoft.com/office/drawing/2014/main" id="{658BD734-B963-41F4-9464-EAF53E42D70B}"/>
              </a:ext>
            </a:extLst>
          </p:cNvPr>
          <p:cNvPicPr>
            <a:picLocks noChangeAspect="1"/>
          </p:cNvPicPr>
          <p:nvPr/>
        </p:nvPicPr>
        <p:blipFill rotWithShape="1">
          <a:blip r:embed="rId4"/>
          <a:srcRect l="25273" t="26667" r="14202" b="10640"/>
          <a:stretch/>
        </p:blipFill>
        <p:spPr>
          <a:xfrm>
            <a:off x="685030" y="1533236"/>
            <a:ext cx="6918036" cy="4299527"/>
          </a:xfrm>
          <a:prstGeom prst="rect">
            <a:avLst/>
          </a:prstGeom>
        </p:spPr>
      </p:pic>
      <p:cxnSp>
        <p:nvCxnSpPr>
          <p:cNvPr id="9" name="コネクタ: カギ線 8">
            <a:extLst>
              <a:ext uri="{FF2B5EF4-FFF2-40B4-BE49-F238E27FC236}">
                <a16:creationId xmlns:a16="http://schemas.microsoft.com/office/drawing/2014/main" id="{C4CBFA6B-3DD0-46FB-9932-7A7E592174EB}"/>
              </a:ext>
            </a:extLst>
          </p:cNvPr>
          <p:cNvCxnSpPr>
            <a:endCxn id="7" idx="0"/>
          </p:cNvCxnSpPr>
          <p:nvPr/>
        </p:nvCxnSpPr>
        <p:spPr>
          <a:xfrm rot="10800000" flipV="1">
            <a:off x="4144048" y="1062182"/>
            <a:ext cx="5614748" cy="47105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9644D91C-1FBD-47ED-B70E-A5E60FDBF98E}"/>
              </a:ext>
            </a:extLst>
          </p:cNvPr>
          <p:cNvCxnSpPr>
            <a:cxnSpLocks/>
            <a:stCxn id="5" idx="1"/>
          </p:cNvCxnSpPr>
          <p:nvPr/>
        </p:nvCxnSpPr>
        <p:spPr>
          <a:xfrm rot="10800000">
            <a:off x="3352801" y="4458790"/>
            <a:ext cx="4498109" cy="768993"/>
          </a:xfrm>
          <a:prstGeom prst="bentConnector3">
            <a:avLst>
              <a:gd name="adj1" fmla="val 1001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49BC25A-82D6-4DBF-94AA-995B91FA5031}"/>
              </a:ext>
            </a:extLst>
          </p:cNvPr>
          <p:cNvSpPr txBox="1"/>
          <p:nvPr/>
        </p:nvSpPr>
        <p:spPr>
          <a:xfrm>
            <a:off x="406978" y="537190"/>
            <a:ext cx="9644179" cy="461665"/>
          </a:xfrm>
          <a:prstGeom prst="rect">
            <a:avLst/>
          </a:prstGeom>
          <a:noFill/>
        </p:spPr>
        <p:txBody>
          <a:bodyPr wrap="none" lIns="91440" tIns="45720" rIns="91440" bIns="45720" rtlCol="0" anchor="t">
            <a:spAutoFit/>
          </a:bodyPr>
          <a:lstStyle/>
          <a:p>
            <a:r>
              <a:rPr kumimoji="1" lang="en-US" altLang="ja-JP" sz="2400" b="1" dirty="0"/>
              <a:t>4</a:t>
            </a:r>
            <a:r>
              <a:rPr kumimoji="1" lang="ja-JP" altLang="en-US" sz="2400" b="1"/>
              <a:t>ブース（</a:t>
            </a:r>
            <a:r>
              <a:rPr kumimoji="1" lang="en-US" altLang="ja-JP" sz="2400" b="1" dirty="0"/>
              <a:t>CSPFC</a:t>
            </a:r>
            <a:r>
              <a:rPr kumimoji="1" lang="ja-JP" altLang="en-US" sz="2400" b="1"/>
              <a:t>、</a:t>
            </a:r>
            <a:r>
              <a:rPr kumimoji="1" lang="en-US" altLang="ja-JP" sz="2400" b="1" dirty="0"/>
              <a:t>NESIC</a:t>
            </a:r>
            <a:r>
              <a:rPr kumimoji="1" lang="ja-JP" altLang="en-US" sz="2400" b="1"/>
              <a:t>、Digital Platformer、とよのていねい）</a:t>
            </a:r>
          </a:p>
        </p:txBody>
      </p:sp>
      <p:sp>
        <p:nvSpPr>
          <p:cNvPr id="20" name="テキスト ボックス 19">
            <a:extLst>
              <a:ext uri="{FF2B5EF4-FFF2-40B4-BE49-F238E27FC236}">
                <a16:creationId xmlns:a16="http://schemas.microsoft.com/office/drawing/2014/main" id="{8511F76D-D202-4942-BE43-B8B26BA1BE92}"/>
              </a:ext>
            </a:extLst>
          </p:cNvPr>
          <p:cNvSpPr txBox="1"/>
          <p:nvPr/>
        </p:nvSpPr>
        <p:spPr>
          <a:xfrm>
            <a:off x="560866" y="6054589"/>
            <a:ext cx="4185761" cy="461665"/>
          </a:xfrm>
          <a:prstGeom prst="rect">
            <a:avLst/>
          </a:prstGeom>
          <a:noFill/>
        </p:spPr>
        <p:txBody>
          <a:bodyPr wrap="none" rtlCol="0">
            <a:spAutoFit/>
          </a:bodyPr>
          <a:lstStyle/>
          <a:p>
            <a:r>
              <a:rPr kumimoji="1" lang="ja-JP" altLang="en-US" sz="2400" b="1" dirty="0"/>
              <a:t>アンケート促進と商品券配布</a:t>
            </a:r>
          </a:p>
        </p:txBody>
      </p:sp>
      <p:sp>
        <p:nvSpPr>
          <p:cNvPr id="18" name="テキスト ボックス 17">
            <a:extLst>
              <a:ext uri="{FF2B5EF4-FFF2-40B4-BE49-F238E27FC236}">
                <a16:creationId xmlns:a16="http://schemas.microsoft.com/office/drawing/2014/main" id="{C013167B-6B48-426B-A281-7B78E60D8436}"/>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Tree>
    <p:extLst>
      <p:ext uri="{BB962C8B-B14F-4D97-AF65-F5344CB8AC3E}">
        <p14:creationId xmlns:p14="http://schemas.microsoft.com/office/powerpoint/2010/main" val="56698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98975E-F001-480D-8148-AD0B1FB3BC38}"/>
              </a:ext>
            </a:extLst>
          </p:cNvPr>
          <p:cNvSpPr txBox="1"/>
          <p:nvPr/>
        </p:nvSpPr>
        <p:spPr>
          <a:xfrm>
            <a:off x="1676400" y="750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横展開ワーキング</a:t>
            </a:r>
            <a:endParaRPr lang="ja-JP" altLang="en-US" dirty="0">
              <a:solidFill>
                <a:schemeClr val="bg1"/>
              </a:solidFill>
            </a:endParaRPr>
          </a:p>
        </p:txBody>
      </p:sp>
      <p:sp>
        <p:nvSpPr>
          <p:cNvPr id="4" name="テキスト ボックス 3">
            <a:extLst>
              <a:ext uri="{FF2B5EF4-FFF2-40B4-BE49-F238E27FC236}">
                <a16:creationId xmlns:a16="http://schemas.microsoft.com/office/drawing/2014/main" id="{EB00E1D9-EE3F-4BFC-B73C-C8B47E0C54AA}"/>
              </a:ext>
            </a:extLst>
          </p:cNvPr>
          <p:cNvSpPr txBox="1"/>
          <p:nvPr/>
        </p:nvSpPr>
        <p:spPr>
          <a:xfrm>
            <a:off x="936488" y="362226"/>
            <a:ext cx="10506764" cy="945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dirty="0">
                <a:ea typeface="Meiryo UI"/>
              </a:rPr>
              <a:t>​</a:t>
            </a:r>
          </a:p>
          <a:p>
            <a:r>
              <a:rPr lang="ja-JP" dirty="0">
                <a:latin typeface="Meiryo UI"/>
              </a:rPr>
              <a:t>参加</a:t>
            </a:r>
            <a:r>
              <a:rPr lang="ja-JP" altLang="en-US" dirty="0">
                <a:latin typeface="Meiryo UI"/>
              </a:rPr>
              <a:t>要望あった</a:t>
            </a:r>
            <a:r>
              <a:rPr lang="ja-JP" dirty="0">
                <a:latin typeface="Meiryo UI"/>
              </a:rPr>
              <a:t>企業：</a:t>
            </a:r>
            <a:endParaRPr lang="ja-JP" altLang="en-US" dirty="0">
              <a:latin typeface="Meiryo UI"/>
            </a:endParaRPr>
          </a:p>
          <a:p>
            <a:r>
              <a:rPr lang="ja-JP" dirty="0">
                <a:latin typeface="Meiryo UI"/>
              </a:rPr>
              <a:t>NECネッツエスアイ、NTTドコモ、NoCode Japan、SWAT　Mobility、イッツコム</a:t>
            </a:r>
            <a:r>
              <a:rPr lang="ja-JP" altLang="en-US" dirty="0">
                <a:latin typeface="Meiryo UI"/>
              </a:rPr>
              <a:t>、電通国際</a:t>
            </a:r>
            <a:endParaRPr lang="ja-JP" dirty="0"/>
          </a:p>
        </p:txBody>
      </p:sp>
      <p:sp>
        <p:nvSpPr>
          <p:cNvPr id="5" name="テキスト ボックス 4">
            <a:extLst>
              <a:ext uri="{FF2B5EF4-FFF2-40B4-BE49-F238E27FC236}">
                <a16:creationId xmlns:a16="http://schemas.microsoft.com/office/drawing/2014/main" id="{0AC42158-B79D-41F7-8AAD-2DDB9346C87F}"/>
              </a:ext>
            </a:extLst>
          </p:cNvPr>
          <p:cNvSpPr txBox="1"/>
          <p:nvPr/>
        </p:nvSpPr>
        <p:spPr>
          <a:xfrm>
            <a:off x="527878" y="1654312"/>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打合せ日程</a:t>
            </a:r>
            <a:endParaRPr lang="ja-JP" altLang="en-US" dirty="0"/>
          </a:p>
          <a:p>
            <a:endParaRPr lang="ja-JP" altLang="en-US" dirty="0"/>
          </a:p>
          <a:p>
            <a:r>
              <a:rPr lang="ja-JP" altLang="en-US"/>
              <a:t>福井県ワーキング→</a:t>
            </a:r>
            <a:endParaRPr lang="ja-JP" altLang="en-US" dirty="0"/>
          </a:p>
          <a:p>
            <a:pPr algn="l"/>
            <a:endParaRPr lang="ja-JP" altLang="en-US" dirty="0"/>
          </a:p>
          <a:p>
            <a:r>
              <a:rPr lang="ja-JP" altLang="en-US"/>
              <a:t>横浜市ワーキング→</a:t>
            </a:r>
            <a:endParaRPr lang="ja-JP" altLang="en-US" dirty="0"/>
          </a:p>
        </p:txBody>
      </p:sp>
    </p:spTree>
    <p:extLst>
      <p:ext uri="{BB962C8B-B14F-4D97-AF65-F5344CB8AC3E}">
        <p14:creationId xmlns:p14="http://schemas.microsoft.com/office/powerpoint/2010/main" val="1048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B45624-AFD3-4885-9FCF-2D35B6A963DA}"/>
              </a:ext>
            </a:extLst>
          </p:cNvPr>
          <p:cNvSpPr txBox="1"/>
          <p:nvPr/>
        </p:nvSpPr>
        <p:spPr>
          <a:xfrm>
            <a:off x="1632226" y="119269"/>
            <a:ext cx="40021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solidFill>
                  <a:srgbClr val="FFFFFF"/>
                </a:solidFill>
              </a:rPr>
              <a:t>CSPFC　住民向けイベント一覧</a:t>
            </a:r>
            <a:endParaRPr lang="ja-JP" altLang="en-US" dirty="0">
              <a:solidFill>
                <a:srgbClr val="FFFFFF"/>
              </a:solidFill>
            </a:endParaRPr>
          </a:p>
        </p:txBody>
      </p:sp>
      <p:sp>
        <p:nvSpPr>
          <p:cNvPr id="3" name="テキスト ボックス 2">
            <a:extLst>
              <a:ext uri="{FF2B5EF4-FFF2-40B4-BE49-F238E27FC236}">
                <a16:creationId xmlns:a16="http://schemas.microsoft.com/office/drawing/2014/main" id="{C88E193D-3D20-46B1-9937-34FE46DCA4FC}"/>
              </a:ext>
            </a:extLst>
          </p:cNvPr>
          <p:cNvSpPr txBox="1"/>
          <p:nvPr/>
        </p:nvSpPr>
        <p:spPr>
          <a:xfrm>
            <a:off x="405710" y="582404"/>
            <a:ext cx="40794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補足あればお願いします。</a:t>
            </a:r>
            <a:endParaRPr lang="ja-JP" altLang="en-US" dirty="0"/>
          </a:p>
        </p:txBody>
      </p:sp>
      <p:sp>
        <p:nvSpPr>
          <p:cNvPr id="6" name="テキスト ボックス 5">
            <a:extLst>
              <a:ext uri="{FF2B5EF4-FFF2-40B4-BE49-F238E27FC236}">
                <a16:creationId xmlns:a16="http://schemas.microsoft.com/office/drawing/2014/main" id="{8F34E01C-EAA1-4883-989F-A8DD23FE0C0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11" name="テキスト ボックス 10">
            <a:extLst>
              <a:ext uri="{FF2B5EF4-FFF2-40B4-BE49-F238E27FC236}">
                <a16:creationId xmlns:a16="http://schemas.microsoft.com/office/drawing/2014/main" id="{CC5D9E5C-158F-4845-A82D-BD13D48A0A9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12" name="テキスト ボックス 11">
            <a:extLst>
              <a:ext uri="{FF2B5EF4-FFF2-40B4-BE49-F238E27FC236}">
                <a16:creationId xmlns:a16="http://schemas.microsoft.com/office/drawing/2014/main" id="{60D7E3BB-8162-44DA-A552-78ECC89008CB}"/>
              </a:ext>
            </a:extLst>
          </p:cNvPr>
          <p:cNvSpPr txBox="1"/>
          <p:nvPr/>
        </p:nvSpPr>
        <p:spPr>
          <a:xfrm>
            <a:off x="1080366" y="5225185"/>
            <a:ext cx="9137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チラシ作成→とよのていねい様検討中</a:t>
            </a:r>
          </a:p>
          <a:p>
            <a:r>
              <a:rPr lang="ja-JP" altLang="en-US"/>
              <a:t>新聞折込チラシ→</a:t>
            </a:r>
            <a:r>
              <a:rPr lang="ja-JP">
                <a:ea typeface="+mn-lt"/>
                <a:cs typeface="+mn-lt"/>
              </a:rPr>
              <a:t>豊能町</a:t>
            </a:r>
            <a:r>
              <a:rPr lang="ja-JP" altLang="en-US">
                <a:ea typeface="+mn-lt"/>
                <a:cs typeface="+mn-lt"/>
              </a:rPr>
              <a:t>様</a:t>
            </a:r>
            <a:r>
              <a:rPr lang="ja-JP">
                <a:ea typeface="+mn-lt"/>
                <a:cs typeface="+mn-lt"/>
              </a:rPr>
              <a:t>に納品</a:t>
            </a:r>
            <a:r>
              <a:rPr lang="ja-JP" altLang="en-US">
                <a:ea typeface="+mn-lt"/>
                <a:cs typeface="+mn-lt"/>
              </a:rPr>
              <a:t>後、</a:t>
            </a:r>
            <a:r>
              <a:rPr lang="ja-JP">
                <a:ea typeface="+mn-lt"/>
                <a:cs typeface="+mn-lt"/>
              </a:rPr>
              <a:t>新聞折込みする場合は３～４日要する</a:t>
            </a:r>
            <a:endParaRPr lang="ja-JP" altLang="en-US" dirty="0"/>
          </a:p>
        </p:txBody>
      </p:sp>
      <p:graphicFrame>
        <p:nvGraphicFramePr>
          <p:cNvPr id="7" name="表 6">
            <a:extLst>
              <a:ext uri="{FF2B5EF4-FFF2-40B4-BE49-F238E27FC236}">
                <a16:creationId xmlns:a16="http://schemas.microsoft.com/office/drawing/2014/main" id="{F4CE6310-2C94-48C9-8E98-76491B51E451}"/>
              </a:ext>
            </a:extLst>
          </p:cNvPr>
          <p:cNvGraphicFramePr>
            <a:graphicFrameLocks noGrp="1"/>
          </p:cNvGraphicFramePr>
          <p:nvPr>
            <p:extLst>
              <p:ext uri="{D42A27DB-BD31-4B8C-83A1-F6EECF244321}">
                <p14:modId xmlns:p14="http://schemas.microsoft.com/office/powerpoint/2010/main" val="1962030253"/>
              </p:ext>
            </p:extLst>
          </p:nvPr>
        </p:nvGraphicFramePr>
        <p:xfrm>
          <a:off x="762000" y="1015999"/>
          <a:ext cx="10835502" cy="4113687"/>
        </p:xfrm>
        <a:graphic>
          <a:graphicData uri="http://schemas.openxmlformats.org/drawingml/2006/table">
            <a:tbl>
              <a:tblPr firstRow="1" bandRow="1">
                <a:tableStyleId>{5C22544A-7EE6-4342-B048-85BDC9FD1C3A}</a:tableStyleId>
              </a:tblPr>
              <a:tblGrid>
                <a:gridCol w="4178585">
                  <a:extLst>
                    <a:ext uri="{9D8B030D-6E8A-4147-A177-3AD203B41FA5}">
                      <a16:colId xmlns:a16="http://schemas.microsoft.com/office/drawing/2014/main" val="3342376309"/>
                    </a:ext>
                  </a:extLst>
                </a:gridCol>
                <a:gridCol w="2852964">
                  <a:extLst>
                    <a:ext uri="{9D8B030D-6E8A-4147-A177-3AD203B41FA5}">
                      <a16:colId xmlns:a16="http://schemas.microsoft.com/office/drawing/2014/main" val="314095782"/>
                    </a:ext>
                  </a:extLst>
                </a:gridCol>
                <a:gridCol w="3803953">
                  <a:extLst>
                    <a:ext uri="{9D8B030D-6E8A-4147-A177-3AD203B41FA5}">
                      <a16:colId xmlns:a16="http://schemas.microsoft.com/office/drawing/2014/main" val="1389163668"/>
                    </a:ext>
                  </a:extLst>
                </a:gridCol>
              </a:tblGrid>
              <a:tr h="403030">
                <a:tc>
                  <a:txBody>
                    <a:bodyPr/>
                    <a:lstStyle/>
                    <a:p>
                      <a:r>
                        <a:rPr lang="ja-JP" altLang="en-US">
                          <a:effectLst/>
                        </a:rPr>
                        <a:t>イベント名</a:t>
                      </a:r>
                    </a:p>
                  </a:txBody>
                  <a:tcPr marL="0" marR="0" marT="0" marB="0" anchor="ctr"/>
                </a:tc>
                <a:tc>
                  <a:txBody>
                    <a:bodyPr/>
                    <a:lstStyle/>
                    <a:p>
                      <a:r>
                        <a:rPr lang="ja-JP" altLang="en-US">
                          <a:effectLst/>
                        </a:rPr>
                        <a:t>日時</a:t>
                      </a:r>
                    </a:p>
                  </a:txBody>
                  <a:tcPr marL="0" marR="0" marT="0" marB="0" anchor="ctr"/>
                </a:tc>
                <a:tc>
                  <a:txBody>
                    <a:bodyPr/>
                    <a:lstStyle/>
                    <a:p>
                      <a:r>
                        <a:rPr lang="ja-JP" altLang="en-US">
                          <a:effectLst/>
                        </a:rPr>
                        <a:t>参加要件</a:t>
                      </a:r>
                    </a:p>
                  </a:txBody>
                  <a:tcPr marL="0" marR="0" marT="0" marB="0" anchor="ctr"/>
                </a:tc>
                <a:extLst>
                  <a:ext uri="{0D108BD9-81ED-4DB2-BD59-A6C34878D82A}">
                    <a16:rowId xmlns:a16="http://schemas.microsoft.com/office/drawing/2014/main" val="3094605365"/>
                  </a:ext>
                </a:extLst>
              </a:tr>
              <a:tr h="833855">
                <a:tc>
                  <a:txBody>
                    <a:bodyPr/>
                    <a:lstStyle/>
                    <a:p>
                      <a:r>
                        <a:rPr lang="ja-JP" altLang="en-US">
                          <a:effectLst/>
                        </a:rPr>
                        <a:t>よろづ相談室</a:t>
                      </a:r>
                    </a:p>
                  </a:txBody>
                  <a:tcPr marL="0" marR="0" marT="0" marB="0" anchor="ctr"/>
                </a:tc>
                <a:tc>
                  <a:txBody>
                    <a:bodyPr/>
                    <a:lstStyle/>
                    <a:p>
                      <a:r>
                        <a:rPr lang="ja-JP" altLang="en-US">
                          <a:effectLst/>
                        </a:rPr>
                        <a:t>毎週土曜日午前中</a:t>
                      </a:r>
                    </a:p>
                  </a:txBody>
                  <a:tcPr marL="0" marR="0" marT="0" marB="0" anchor="ctr"/>
                </a:tc>
                <a:tc>
                  <a:txBody>
                    <a:bodyPr/>
                    <a:lstStyle/>
                    <a:p>
                      <a:r>
                        <a:rPr lang="ja-JP" altLang="en-US" dirty="0">
                          <a:effectLst/>
                        </a:rPr>
                        <a:t>　</a:t>
                      </a:r>
                    </a:p>
                  </a:txBody>
                  <a:tcPr marL="0" marR="0" marT="0" marB="0" anchor="ctr"/>
                </a:tc>
                <a:extLst>
                  <a:ext uri="{0D108BD9-81ED-4DB2-BD59-A6C34878D82A}">
                    <a16:rowId xmlns:a16="http://schemas.microsoft.com/office/drawing/2014/main" val="1047486245"/>
                  </a:ext>
                </a:extLst>
              </a:tr>
              <a:tr h="819958">
                <a:tc>
                  <a:txBody>
                    <a:bodyPr/>
                    <a:lstStyle/>
                    <a:p>
                      <a:r>
                        <a:rPr lang="ja-JP" altLang="en-US">
                          <a:effectLst/>
                        </a:rPr>
                        <a:t>見守りタグお守り作り</a:t>
                      </a:r>
                    </a:p>
                  </a:txBody>
                  <a:tcPr marL="0" marR="0" marT="0" marB="0" anchor="ctr"/>
                </a:tc>
                <a:tc>
                  <a:txBody>
                    <a:bodyPr/>
                    <a:lstStyle/>
                    <a:p>
                      <a:r>
                        <a:rPr lang="ja-JP" altLang="en-US">
                          <a:effectLst/>
                        </a:rPr>
                        <a:t>→告知なし</a:t>
                      </a:r>
                    </a:p>
                  </a:txBody>
                  <a:tcPr marL="0" marR="0" marT="0" marB="0" anchor="ctr"/>
                </a:tc>
                <a:tc>
                  <a:txBody>
                    <a:bodyPr/>
                    <a:lstStyle/>
                    <a:p>
                      <a:r>
                        <a:rPr lang="ja-JP" altLang="en-US" dirty="0">
                          <a:effectLst/>
                        </a:rPr>
                        <a:t>　</a:t>
                      </a:r>
                    </a:p>
                  </a:txBody>
                  <a:tcPr marL="0" marR="0" marT="0" marB="0" anchor="ctr"/>
                </a:tc>
                <a:extLst>
                  <a:ext uri="{0D108BD9-81ED-4DB2-BD59-A6C34878D82A}">
                    <a16:rowId xmlns:a16="http://schemas.microsoft.com/office/drawing/2014/main" val="3599202252"/>
                  </a:ext>
                </a:extLst>
              </a:tr>
              <a:tr h="819958">
                <a:tc>
                  <a:txBody>
                    <a:bodyPr/>
                    <a:lstStyle/>
                    <a:p>
                      <a:r>
                        <a:rPr lang="ja-JP" altLang="en-US">
                          <a:effectLst/>
                        </a:rPr>
                        <a:t>健康相談会</a:t>
                      </a:r>
                    </a:p>
                  </a:txBody>
                  <a:tcPr marL="0" marR="0" marT="0" marB="0" anchor="ctr"/>
                </a:tc>
                <a:tc>
                  <a:txBody>
                    <a:bodyPr/>
                    <a:lstStyle/>
                    <a:p>
                      <a:r>
                        <a:rPr lang="en-US" altLang="ja-JP" dirty="0">
                          <a:effectLst/>
                        </a:rPr>
                        <a:t>2</a:t>
                      </a:r>
                      <a:r>
                        <a:rPr lang="ja-JP" altLang="en-US">
                          <a:effectLst/>
                        </a:rPr>
                        <a:t>月</a:t>
                      </a:r>
                      <a:r>
                        <a:rPr lang="en-US" altLang="ja-JP" dirty="0">
                          <a:effectLst/>
                        </a:rPr>
                        <a:t>24</a:t>
                      </a:r>
                      <a:r>
                        <a:rPr lang="ja-JP" altLang="en-US">
                          <a:effectLst/>
                        </a:rPr>
                        <a:t>日（木）</a:t>
                      </a:r>
                    </a:p>
                  </a:txBody>
                  <a:tcPr marL="0" marR="0" marT="0" marB="0" anchor="ctr"/>
                </a:tc>
                <a:tc>
                  <a:txBody>
                    <a:bodyPr/>
                    <a:lstStyle/>
                    <a:p>
                      <a:r>
                        <a:rPr lang="ja-JP" altLang="en-US">
                          <a:effectLst/>
                        </a:rPr>
                        <a:t>ウエラブル配布者（？）</a:t>
                      </a:r>
                    </a:p>
                  </a:txBody>
                  <a:tcPr marL="0" marR="0" marT="0" marB="0" anchor="ctr"/>
                </a:tc>
                <a:extLst>
                  <a:ext uri="{0D108BD9-81ED-4DB2-BD59-A6C34878D82A}">
                    <a16:rowId xmlns:a16="http://schemas.microsoft.com/office/drawing/2014/main" val="1462196187"/>
                  </a:ext>
                </a:extLst>
              </a:tr>
              <a:tr h="416928">
                <a:tc>
                  <a:txBody>
                    <a:bodyPr/>
                    <a:lstStyle/>
                    <a:p>
                      <a:r>
                        <a:rPr lang="ja-JP" altLang="en-US">
                          <a:effectLst/>
                        </a:rPr>
                        <a:t>リビングラボ開設</a:t>
                      </a:r>
                    </a:p>
                  </a:txBody>
                  <a:tcPr marL="0" marR="0" marT="0" marB="0" anchor="ctr"/>
                </a:tc>
                <a:tc>
                  <a:txBody>
                    <a:bodyPr/>
                    <a:lstStyle/>
                    <a:p>
                      <a:r>
                        <a:rPr lang="en-US" altLang="ja-JP" dirty="0">
                          <a:effectLst/>
                        </a:rPr>
                        <a:t>3</a:t>
                      </a:r>
                      <a:r>
                        <a:rPr lang="ja-JP" altLang="en-US">
                          <a:effectLst/>
                        </a:rPr>
                        <a:t>月初旬</a:t>
                      </a:r>
                    </a:p>
                  </a:txBody>
                  <a:tcPr marL="0" marR="0" marT="0" marB="0" anchor="ctr"/>
                </a:tc>
                <a:tc>
                  <a:txBody>
                    <a:bodyPr/>
                    <a:lstStyle/>
                    <a:p>
                      <a:r>
                        <a:rPr lang="ja-JP" altLang="en-US" dirty="0">
                          <a:effectLst/>
                        </a:rPr>
                        <a:t>　</a:t>
                      </a:r>
                    </a:p>
                  </a:txBody>
                  <a:tcPr marL="0" marR="0" marT="0" marB="0" anchor="ctr"/>
                </a:tc>
                <a:extLst>
                  <a:ext uri="{0D108BD9-81ED-4DB2-BD59-A6C34878D82A}">
                    <a16:rowId xmlns:a16="http://schemas.microsoft.com/office/drawing/2014/main" val="1887202260"/>
                  </a:ext>
                </a:extLst>
              </a:tr>
              <a:tr h="819958">
                <a:tc>
                  <a:txBody>
                    <a:bodyPr/>
                    <a:lstStyle/>
                    <a:p>
                      <a:r>
                        <a:rPr lang="ja-JP" altLang="en-US">
                          <a:effectLst/>
                        </a:rPr>
                        <a:t>健康寿命延伸フェスティバル</a:t>
                      </a:r>
                    </a:p>
                  </a:txBody>
                  <a:tcPr marL="0" marR="0" marT="0" marB="0" anchor="ctr"/>
                </a:tc>
                <a:tc>
                  <a:txBody>
                    <a:bodyPr/>
                    <a:lstStyle/>
                    <a:p>
                      <a:r>
                        <a:rPr lang="en-US" altLang="ja-JP" dirty="0">
                          <a:effectLst/>
                        </a:rPr>
                        <a:t>3</a:t>
                      </a:r>
                      <a:r>
                        <a:rPr lang="ja-JP" altLang="en-US">
                          <a:effectLst/>
                        </a:rPr>
                        <a:t>月</a:t>
                      </a:r>
                      <a:r>
                        <a:rPr lang="en-US" altLang="ja-JP" dirty="0">
                          <a:effectLst/>
                        </a:rPr>
                        <a:t>5</a:t>
                      </a:r>
                      <a:r>
                        <a:rPr lang="ja-JP" altLang="en-US">
                          <a:effectLst/>
                        </a:rPr>
                        <a:t>日（土）</a:t>
                      </a:r>
                    </a:p>
                  </a:txBody>
                  <a:tcPr marL="0" marR="0" marT="0" marB="0" anchor="ctr"/>
                </a:tc>
                <a:tc>
                  <a:txBody>
                    <a:bodyPr/>
                    <a:lstStyle/>
                    <a:p>
                      <a:r>
                        <a:rPr lang="ja-JP" altLang="en-US" dirty="0">
                          <a:effectLst/>
                        </a:rPr>
                        <a:t>　</a:t>
                      </a:r>
                    </a:p>
                  </a:txBody>
                  <a:tcPr marL="0" marR="0" marT="0" marB="0" anchor="ctr"/>
                </a:tc>
                <a:extLst>
                  <a:ext uri="{0D108BD9-81ED-4DB2-BD59-A6C34878D82A}">
                    <a16:rowId xmlns:a16="http://schemas.microsoft.com/office/drawing/2014/main" val="4282080813"/>
                  </a:ext>
                </a:extLst>
              </a:tr>
            </a:tbl>
          </a:graphicData>
        </a:graphic>
      </p:graphicFrame>
    </p:spTree>
    <p:extLst>
      <p:ext uri="{BB962C8B-B14F-4D97-AF65-F5344CB8AC3E}">
        <p14:creationId xmlns:p14="http://schemas.microsoft.com/office/powerpoint/2010/main" val="34271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52168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200" dirty="0">
                <a:latin typeface="+mn-ea"/>
              </a:rPr>
              <a:t>10</a:t>
            </a:r>
            <a:r>
              <a:rPr kumimoji="1" lang="ja-JP" altLang="en-US" sz="1200" dirty="0">
                <a:latin typeface="+mn-ea"/>
              </a:rPr>
              <a:t>：</a:t>
            </a:r>
            <a:r>
              <a:rPr kumimoji="1" lang="en-US" altLang="ja-JP" sz="1200" dirty="0">
                <a:latin typeface="+mn-ea"/>
              </a:rPr>
              <a:t>00</a:t>
            </a:r>
            <a:r>
              <a:rPr kumimoji="1" lang="ja-JP" altLang="en-US" sz="1200" dirty="0">
                <a:latin typeface="+mn-ea"/>
              </a:rPr>
              <a:t>～　</a:t>
            </a:r>
            <a:r>
              <a:rPr kumimoji="1" lang="en-US" altLang="ja-JP" sz="1200" dirty="0">
                <a:latin typeface="+mn-ea"/>
              </a:rPr>
              <a:t>《</a:t>
            </a:r>
            <a:r>
              <a:rPr kumimoji="1" lang="ja-JP" altLang="en-US" sz="1200" dirty="0">
                <a:latin typeface="+mn-ea"/>
              </a:rPr>
              <a:t>代表理事より</a:t>
            </a:r>
            <a:r>
              <a:rPr kumimoji="1" lang="en-US" altLang="ja-JP" sz="1200" dirty="0">
                <a:latin typeface="+mn-ea"/>
              </a:rPr>
              <a:t>》</a:t>
            </a:r>
          </a:p>
          <a:p>
            <a:r>
              <a:rPr kumimoji="1" lang="ja-JP" altLang="en-US" sz="1200" dirty="0">
                <a:latin typeface="+mn-ea"/>
              </a:rPr>
              <a:t>　　</a:t>
            </a:r>
            <a:r>
              <a:rPr kumimoji="1" lang="en-US" altLang="ja-JP" sz="1200" dirty="0">
                <a:latin typeface="+mn-ea"/>
              </a:rPr>
              <a:t>		</a:t>
            </a:r>
            <a:r>
              <a:rPr kumimoji="1" lang="ja-JP" altLang="en-US" sz="1200">
                <a:latin typeface="+mn-ea"/>
              </a:rPr>
              <a:t>　・総務省最終検査に向けて</a:t>
            </a:r>
            <a:br>
              <a:rPr kumimoji="1" lang="en-US" altLang="ja-JP" sz="1200" dirty="0">
                <a:latin typeface="+mn-ea"/>
              </a:rPr>
            </a:br>
            <a:r>
              <a:rPr kumimoji="1" lang="ja-JP" altLang="en-US" sz="1200" dirty="0">
                <a:latin typeface="+mn-ea"/>
              </a:rPr>
              <a:t>　　　　　　　　　</a:t>
            </a:r>
            <a:r>
              <a:rPr kumimoji="1" lang="en-US" altLang="ja-JP" sz="1200" dirty="0">
                <a:latin typeface="+mn-ea"/>
              </a:rPr>
              <a:t>API</a:t>
            </a:r>
            <a:r>
              <a:rPr kumimoji="1" lang="ja-JP" altLang="en-US" sz="1200">
                <a:latin typeface="+mn-ea"/>
              </a:rPr>
              <a:t>の登録に関して</a:t>
            </a:r>
            <a:br>
              <a:rPr kumimoji="1" lang="en-US" altLang="ja-JP" sz="1200" dirty="0">
                <a:latin typeface="+mn-ea"/>
              </a:rPr>
            </a:br>
            <a:r>
              <a:rPr kumimoji="1" lang="ja-JP" altLang="en-US" sz="1200">
                <a:latin typeface="+mn-ea"/>
              </a:rPr>
              <a:t>　　　　　　　・豊能アプリ（デモ画面）</a:t>
            </a:r>
            <a:endParaRPr kumimoji="1" lang="en-US" altLang="ja-JP" sz="1200">
              <a:latin typeface="+mn-ea"/>
            </a:endParaRPr>
          </a:p>
          <a:p>
            <a:r>
              <a:rPr kumimoji="1" lang="ja-JP" altLang="en-US" sz="1200" dirty="0">
                <a:latin typeface="+mn-ea"/>
              </a:rPr>
              <a:t>　　　　　　　　　・アプリへのリンクお願い</a:t>
            </a:r>
            <a:endParaRPr kumimoji="1" lang="en-US" altLang="ja-JP" sz="1200" dirty="0">
              <a:latin typeface="+mn-ea"/>
            </a:endParaRPr>
          </a:p>
          <a:p>
            <a:r>
              <a:rPr kumimoji="1" lang="ja-JP" altLang="en-US" sz="1200" dirty="0">
                <a:latin typeface="+mn-ea"/>
              </a:rPr>
              <a:t>　　　　　　　・スマホ教室＆スマートシティ説明会　</a:t>
            </a:r>
            <a:r>
              <a:rPr kumimoji="1" lang="en-US" altLang="ja-JP" sz="1200" dirty="0">
                <a:latin typeface="+mn-ea"/>
              </a:rPr>
              <a:t>3</a:t>
            </a:r>
            <a:r>
              <a:rPr kumimoji="1" lang="ja-JP" altLang="en-US" sz="1200" dirty="0">
                <a:latin typeface="+mn-ea"/>
              </a:rPr>
              <a:t>回目</a:t>
            </a:r>
            <a:endParaRPr kumimoji="1" lang="en-US" altLang="ja-JP" sz="1200" dirty="0">
              <a:latin typeface="+mn-ea"/>
            </a:endParaRPr>
          </a:p>
          <a:p>
            <a:r>
              <a:rPr kumimoji="1" lang="ja-JP" altLang="en-US" sz="1200" dirty="0">
                <a:latin typeface="+mn-ea"/>
              </a:rPr>
              <a:t>　　　　　　　・第</a:t>
            </a:r>
            <a:r>
              <a:rPr kumimoji="1" lang="en-US" altLang="ja-JP" sz="1200" dirty="0">
                <a:latin typeface="+mn-ea"/>
              </a:rPr>
              <a:t>3</a:t>
            </a:r>
            <a:r>
              <a:rPr kumimoji="1" lang="ja-JP" altLang="en-US" sz="1200" dirty="0">
                <a:latin typeface="+mn-ea"/>
              </a:rPr>
              <a:t>回</a:t>
            </a:r>
            <a:r>
              <a:rPr kumimoji="1" lang="en-US" altLang="ja-JP" sz="1200" dirty="0">
                <a:latin typeface="+mn-ea"/>
              </a:rPr>
              <a:t>JP-LINK</a:t>
            </a:r>
            <a:r>
              <a:rPr kumimoji="1" lang="ja-JP" altLang="en-US" sz="1200" dirty="0">
                <a:latin typeface="+mn-ea"/>
              </a:rPr>
              <a:t>勉強会（アダプターサーバーインストール）　</a:t>
            </a:r>
            <a:r>
              <a:rPr kumimoji="1" lang="en-US" altLang="ja-JP" sz="1200" dirty="0">
                <a:latin typeface="+mn-ea"/>
              </a:rPr>
              <a:t>2/17</a:t>
            </a:r>
            <a:br>
              <a:rPr kumimoji="1" lang="en-US" altLang="ja-JP" sz="1200" dirty="0">
                <a:latin typeface="+mn-ea"/>
              </a:rPr>
            </a:br>
            <a:r>
              <a:rPr kumimoji="1" lang="ja-JP" altLang="en-US" sz="1200" dirty="0">
                <a:latin typeface="+mn-ea"/>
              </a:rPr>
              <a:t>　　　　　　　・ヘルスラボ　ユーベルホール段取り（</a:t>
            </a:r>
            <a:r>
              <a:rPr kumimoji="1" lang="en-US" altLang="ja-JP" sz="1200" dirty="0">
                <a:latin typeface="+mn-ea"/>
              </a:rPr>
              <a:t>3/5</a:t>
            </a:r>
            <a:r>
              <a:rPr kumimoji="1" lang="ja-JP" altLang="en-US" sz="1200" dirty="0">
                <a:latin typeface="+mn-ea"/>
              </a:rPr>
              <a:t>向け）出展企業　NESIC、OZ1、Digital Platformer、とよのていねい　　　　　</a:t>
            </a:r>
            <a:endParaRPr lang="ja-JP" altLang="en-US" sz="1200" dirty="0">
              <a:latin typeface="+mn-ea"/>
            </a:endParaRPr>
          </a:p>
          <a:p>
            <a:r>
              <a:rPr lang="ja-JP" altLang="en-US" sz="1200" dirty="0">
                <a:latin typeface="+mn-ea"/>
              </a:rPr>
              <a:t>　　　　　　　・横展開ワーキング</a:t>
            </a:r>
          </a:p>
          <a:p>
            <a:r>
              <a:rPr lang="ja-JP" altLang="en-US" sz="1200" dirty="0">
                <a:latin typeface="+mn-ea"/>
              </a:rPr>
              <a:t>　　　　　　　・イベントプロモーション　チラシ配布可能か確認</a:t>
            </a:r>
          </a:p>
          <a:p>
            <a:endParaRPr kumimoji="1" lang="en-US" altLang="ja-JP" sz="1200" dirty="0">
              <a:latin typeface="+mn-ea"/>
            </a:endParaRPr>
          </a:p>
          <a:p>
            <a:r>
              <a:rPr kumimoji="1" lang="ja-JP" altLang="en-US" sz="1200" dirty="0">
                <a:latin typeface="+mn-ea"/>
              </a:rPr>
              <a:t> 　　　　</a:t>
            </a:r>
            <a:r>
              <a:rPr kumimoji="1" lang="en-US" altLang="ja-JP" sz="1200" dirty="0">
                <a:latin typeface="+mn-ea"/>
              </a:rPr>
              <a:t>《</a:t>
            </a:r>
            <a:r>
              <a:rPr kumimoji="1" lang="ja-JP" altLang="en-US" sz="1200" dirty="0">
                <a:latin typeface="+mn-ea"/>
              </a:rPr>
              <a:t>事務局より</a:t>
            </a:r>
            <a:r>
              <a:rPr kumimoji="1" lang="en-US" altLang="ja-JP" sz="1200" dirty="0">
                <a:latin typeface="+mn-ea"/>
              </a:rPr>
              <a:t>》</a:t>
            </a:r>
            <a:endParaRPr lang="en-US" altLang="ja-JP" sz="1200" dirty="0">
              <a:latin typeface="+mn-ea"/>
            </a:endParaRPr>
          </a:p>
          <a:p>
            <a:r>
              <a:rPr lang="ja-JP" altLang="en-US" sz="1200" dirty="0">
                <a:latin typeface="+mn-ea"/>
              </a:rPr>
              <a:t>　　　　　　　・分科会固定URLと開催日時共有のお願い</a:t>
            </a:r>
          </a:p>
          <a:p>
            <a:r>
              <a:rPr lang="ja-JP" sz="1200" dirty="0">
                <a:latin typeface="+mn-ea"/>
              </a:rPr>
              <a:t>　　　　　</a:t>
            </a:r>
            <a:r>
              <a:rPr lang="ja-JP" altLang="en-US" sz="1200" dirty="0">
                <a:latin typeface="+mn-ea"/>
              </a:rPr>
              <a:t>　　</a:t>
            </a:r>
            <a:r>
              <a:rPr lang="ja-JP" sz="1200" dirty="0">
                <a:latin typeface="+mn-ea"/>
              </a:rPr>
              <a:t>・議事録の確認</a:t>
            </a:r>
            <a:endParaRPr lang="ja-JP" dirty="0"/>
          </a:p>
          <a:p>
            <a:r>
              <a:rPr lang="ja-JP" altLang="en-US" sz="1200" dirty="0">
                <a:latin typeface="+mn-ea"/>
              </a:rPr>
              <a:t>　　　　　　　・</a:t>
            </a:r>
            <a:r>
              <a:rPr lang="ja-JP" sz="1200" dirty="0">
                <a:ea typeface="+mn-lt"/>
                <a:cs typeface="+mn-lt"/>
              </a:rPr>
              <a:t>個人情報法保護法研修実施報告書と誓約書</a:t>
            </a:r>
            <a:r>
              <a:rPr lang="ja-JP" altLang="en-US" sz="1200" dirty="0">
                <a:ea typeface="+mn-lt"/>
                <a:cs typeface="+mn-lt"/>
              </a:rPr>
              <a:t>の提出に関して　PDFにてメール送付　期日3月1日</a:t>
            </a:r>
            <a:endParaRPr lang="en-US" altLang="ja-JP" sz="1200" dirty="0">
              <a:ea typeface="+mn-lt"/>
              <a:cs typeface="+mn-lt"/>
            </a:endParaRPr>
          </a:p>
          <a:p>
            <a:r>
              <a:rPr lang="ja-JP" altLang="en-US" sz="1200" dirty="0">
                <a:ea typeface="+mn-lt"/>
                <a:cs typeface="+mn-lt"/>
              </a:rPr>
              <a:t>　　　　　　　・総務省事業、今後のスケジュール（最終検査に向けて）</a:t>
            </a:r>
            <a:endParaRPr lang="en-US" altLang="ja-JP" sz="1200" dirty="0">
              <a:latin typeface="+mn-ea"/>
            </a:endParaRPr>
          </a:p>
          <a:p>
            <a:r>
              <a:rPr lang="ja-JP" altLang="en-US" sz="1200" dirty="0">
                <a:latin typeface="+mn-ea"/>
              </a:rPr>
              <a:t>　　　　　　　      </a:t>
            </a:r>
            <a:r>
              <a:rPr kumimoji="1" lang="ja-JP" altLang="en-US" sz="1200" dirty="0">
                <a:latin typeface="+mn-ea"/>
              </a:rPr>
              <a:t>　　　　　</a:t>
            </a:r>
            <a:endParaRPr kumimoji="1" lang="en-US" altLang="ja-JP" sz="1200" dirty="0">
              <a:latin typeface="+mn-ea"/>
            </a:endParaRPr>
          </a:p>
          <a:p>
            <a:r>
              <a:rPr kumimoji="1" lang="en-US" altLang="ja-JP" sz="1200" dirty="0">
                <a:latin typeface="+mn-ea"/>
              </a:rPr>
              <a:t>11</a:t>
            </a:r>
            <a:r>
              <a:rPr kumimoji="1" lang="ja-JP" altLang="en-US" sz="1200" dirty="0">
                <a:latin typeface="+mn-ea"/>
              </a:rPr>
              <a:t>：0</a:t>
            </a:r>
            <a:r>
              <a:rPr kumimoji="1" lang="en-US" altLang="ja-JP" sz="1200" dirty="0">
                <a:latin typeface="+mn-ea"/>
              </a:rPr>
              <a:t>0</a:t>
            </a:r>
            <a:r>
              <a:rPr kumimoji="1" lang="ja-JP" altLang="en-US" sz="1200" dirty="0">
                <a:latin typeface="+mn-ea"/>
              </a:rPr>
              <a:t>～　《分科会（30分）》</a:t>
            </a:r>
            <a:endParaRPr kumimoji="1" lang="en-US" altLang="ja-JP" sz="1200" dirty="0">
              <a:latin typeface="+mn-ea"/>
            </a:endParaRPr>
          </a:p>
          <a:p>
            <a:r>
              <a:rPr kumimoji="1" lang="en-US" altLang="ja-JP" sz="1200" dirty="0">
                <a:latin typeface="+mn-ea"/>
              </a:rPr>
              <a:t>　　　　　《</a:t>
            </a:r>
            <a:r>
              <a:rPr kumimoji="1" lang="ja-JP" altLang="en-US" sz="1200" dirty="0">
                <a:latin typeface="+mn-ea"/>
              </a:rPr>
              <a:t>各分科会進捗報告（30分）</a:t>
            </a:r>
            <a:r>
              <a:rPr kumimoji="1" lang="en-US" altLang="ja-JP" sz="1200" dirty="0">
                <a:latin typeface="+mn-ea"/>
              </a:rPr>
              <a:t>》</a:t>
            </a:r>
            <a:endParaRPr lang="en-US" altLang="ja-JP" sz="1200" dirty="0">
              <a:latin typeface="BIZ UDゴシック"/>
              <a:ea typeface="BIZ UDゴシック"/>
            </a:endParaRPr>
          </a:p>
          <a:p>
            <a:pPr>
              <a:defRPr/>
            </a:pPr>
            <a:r>
              <a:rPr kumimoji="1" lang="ja-JP" altLang="en-US" sz="1200" dirty="0">
                <a:latin typeface="BIZ UDゴシック"/>
                <a:ea typeface="BIZ UDゴシック"/>
              </a:rPr>
              <a:t>　　　　　　　　　　</a:t>
            </a:r>
            <a:endParaRPr lang="en-US" altLang="ja-JP" sz="1200" dirty="0">
              <a:latin typeface="BIZ UDゴシック"/>
              <a:ea typeface="BIZ UDゴシック"/>
            </a:endParaRPr>
          </a:p>
          <a:p>
            <a:pPr>
              <a:defRPr/>
            </a:pPr>
            <a:r>
              <a:rPr kumimoji="1" lang="ja-JP" altLang="en-US" sz="12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200" b="1" i="0" u="none" strike="noStrike" kern="1200" cap="none" spc="0" normalizeH="0" baseline="0" noProof="0" dirty="0">
              <a:ln>
                <a:noFill/>
              </a:ln>
              <a:effectLst/>
              <a:uLnTx/>
              <a:uFillTx/>
              <a:latin typeface="BIZ UDゴシック"/>
              <a:ea typeface="BIZ UDゴシック"/>
            </a:endParaRPr>
          </a:p>
          <a:p>
            <a:pPr>
              <a:defRPr/>
            </a:pPr>
            <a:r>
              <a:rPr lang="ja-JP" altLang="en-US" sz="1200" dirty="0">
                <a:latin typeface="+mn-ea"/>
              </a:rPr>
              <a:t>　　　　　2/16～26　第3回スマホ教室</a:t>
            </a:r>
          </a:p>
          <a:p>
            <a:pPr>
              <a:defRPr/>
            </a:pPr>
            <a:r>
              <a:rPr lang="ja-JP" altLang="en-US" sz="1200" dirty="0">
                <a:latin typeface="+mn-ea"/>
              </a:rPr>
              <a:t>　　　　　2/17　　　第2回</a:t>
            </a:r>
            <a:r>
              <a:rPr lang="ja-JP" sz="1200" dirty="0">
                <a:ea typeface="+mn-lt"/>
                <a:cs typeface="+mn-lt"/>
              </a:rPr>
              <a:t>個人情報保護法勉強会、第</a:t>
            </a:r>
            <a:r>
              <a:rPr lang="en-US" altLang="ja-JP" sz="1200" dirty="0">
                <a:ea typeface="+mn-lt"/>
                <a:cs typeface="+mn-lt"/>
              </a:rPr>
              <a:t>3</a:t>
            </a:r>
            <a:r>
              <a:rPr lang="ja-JP" altLang="en-US" sz="1200" dirty="0">
                <a:ea typeface="+mn-lt"/>
                <a:cs typeface="+mn-lt"/>
              </a:rPr>
              <a:t>回</a:t>
            </a:r>
            <a:r>
              <a:rPr lang="ja-JP" sz="1200" dirty="0">
                <a:ea typeface="+mn-lt"/>
                <a:cs typeface="+mn-lt"/>
              </a:rPr>
              <a:t>JP-LINK勉強会　アダプターサーバーインストール</a:t>
            </a:r>
            <a:r>
              <a:rPr lang="ja-JP" altLang="en-US" sz="1200" dirty="0">
                <a:ea typeface="+mn-lt"/>
                <a:cs typeface="+mn-lt"/>
              </a:rPr>
              <a:t>について</a:t>
            </a:r>
            <a:endParaRPr lang="ja-JP" altLang="en-US" sz="1200" dirty="0">
              <a:latin typeface="+mn-ea"/>
            </a:endParaRPr>
          </a:p>
          <a:p>
            <a:pPr>
              <a:defRPr/>
            </a:pPr>
            <a:r>
              <a:rPr lang="ja-JP" altLang="en-US" sz="1200" dirty="0">
                <a:latin typeface="+mn-ea"/>
              </a:rPr>
              <a:t>　　　　　3月初旬       リビングラボ開設イベント</a:t>
            </a:r>
          </a:p>
          <a:p>
            <a:pPr>
              <a:defRPr/>
            </a:pPr>
            <a:r>
              <a:rPr lang="ja-JP" altLang="en-US" sz="1200" dirty="0">
                <a:latin typeface="+mn-ea"/>
              </a:rPr>
              <a:t>          3/5       健康寿命延伸フェスティバル</a:t>
            </a:r>
          </a:p>
          <a:p>
            <a:pPr>
              <a:defRPr/>
            </a:pPr>
            <a:r>
              <a:rPr lang="ja-JP" altLang="en-US" sz="1200" dirty="0">
                <a:latin typeface="+mn-ea"/>
              </a:rPr>
              <a:t>　　　　　3/11      総務省報告書提出</a:t>
            </a:r>
          </a:p>
          <a:p>
            <a:pPr>
              <a:defRPr/>
            </a:pPr>
            <a:r>
              <a:rPr lang="ja-JP" altLang="en-US" sz="1200" dirty="0">
                <a:latin typeface="+mn-ea"/>
              </a:rPr>
              <a:t>　　　　　3月末～4月　豊能町様へ活動報告</a:t>
            </a:r>
          </a:p>
          <a:p>
            <a:pPr>
              <a:defRPr/>
            </a:pPr>
            <a:r>
              <a:rPr lang="ja-JP" altLang="en-US" sz="900" dirty="0">
                <a:latin typeface="+mn-ea"/>
              </a:rPr>
              <a:t>   </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2/10</a:t>
            </a:r>
            <a:r>
              <a:rPr kumimoji="1" lang="ja-JP" altLang="en-US" sz="1800">
                <a:latin typeface="+mn-ea"/>
              </a:rPr>
              <a:t>　豊能町定例会議</a:t>
            </a:r>
            <a:r>
              <a:rPr kumimoji="1" lang="en-US" altLang="ja-JP" sz="1800" dirty="0">
                <a:latin typeface="+mn-ea"/>
              </a:rPr>
              <a:t>Agenda</a:t>
            </a:r>
            <a:endParaRPr kumimoji="1"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244325" y="957194"/>
            <a:ext cx="90490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a:t>
            </a:r>
            <a:r>
              <a:rPr lang="ja-JP" altLang="en-US" strike="sngStrike"/>
              <a:t>13日　　現地（豊能町役場）＋オンライン（分科会意見交換）</a:t>
            </a:r>
          </a:p>
          <a:p>
            <a:r>
              <a:rPr lang="ja-JP" altLang="en-US"/>
              <a:t>　　　　　　</a:t>
            </a:r>
            <a:r>
              <a:rPr lang="ja-JP" altLang="en-US" strike="sngStrike"/>
              <a:t>ユーベルホール下見</a:t>
            </a:r>
            <a:endParaRPr lang="ja-JP" strike="sngStrike"/>
          </a:p>
          <a:p>
            <a:r>
              <a:rPr lang="ja-JP" altLang="en-US"/>
              <a:t>　　</a:t>
            </a:r>
            <a:r>
              <a:rPr lang="ja-JP" altLang="en-US" strike="sngStrike"/>
              <a:t>20日　　オンライン（進捗報告）</a:t>
            </a:r>
            <a:endParaRPr lang="ja-JP" altLang="en-US" strike="sngStrike" dirty="0"/>
          </a:p>
          <a:p>
            <a:r>
              <a:rPr lang="ja-JP" altLang="en-US"/>
              <a:t>　　</a:t>
            </a:r>
            <a:r>
              <a:rPr lang="ja-JP" altLang="en-US" strike="sngStrike"/>
              <a:t>27日　　現地（損保ジャパン道州町ビル）＋オンライン（分科会意見交換）</a:t>
            </a:r>
          </a:p>
          <a:p>
            <a:r>
              <a:rPr lang="ja-JP" altLang="en-US"/>
              <a:t>　　　　　　</a:t>
            </a:r>
            <a:r>
              <a:rPr lang="ja-JP" altLang="en-US" strike="sngStrike"/>
              <a:t>PM2:00～4:30　OSPF（りそなグループ大阪本社ビル）</a:t>
            </a:r>
            <a:endParaRPr lang="ja-JP" strike="sngStrike"/>
          </a:p>
          <a:p>
            <a:r>
              <a:rPr lang="ja-JP" altLang="en-US"/>
              <a:t>　　</a:t>
            </a:r>
            <a:r>
              <a:rPr lang="ja-JP" altLang="en-US" strike="sngStrike"/>
              <a:t>（28日　　第2回JP-LINK勉強会</a:t>
            </a:r>
            <a:r>
              <a:rPr lang="ja-JP" strike="sngStrike">
                <a:ea typeface="+mn-lt"/>
                <a:cs typeface="+mn-lt"/>
              </a:rPr>
              <a:t>（損保ジャパン道州町ビル）</a:t>
            </a:r>
            <a:r>
              <a:rPr lang="ja-JP" altLang="en-US" strike="sngStrike">
                <a:ea typeface="+mn-lt"/>
                <a:cs typeface="+mn-lt"/>
              </a:rPr>
              <a:t>）</a:t>
            </a:r>
            <a:endParaRPr lang="ja-JP" altLang="en-US" strike="sngStrike"/>
          </a:p>
          <a:p>
            <a:endParaRPr lang="ja-JP" altLang="en-US" strike="sngStrike" dirty="0"/>
          </a:p>
          <a:p>
            <a:r>
              <a:rPr lang="ja-JP" altLang="en-US" strike="sngStrike"/>
              <a:t>　2月3日　　オンライン（CSPFC月例会）（進捗報告）</a:t>
            </a:r>
            <a:endParaRPr lang="ja-JP" altLang="en-US" strike="sngStrike" dirty="0"/>
          </a:p>
          <a:p>
            <a:r>
              <a:rPr lang="ja-JP" altLang="en-US"/>
              <a:t>　　10日　　現地＋オンライン（分科会意見交換）</a:t>
            </a:r>
          </a:p>
          <a:p>
            <a:r>
              <a:rPr lang="ja-JP" altLang="en-US"/>
              <a:t>　　17日　　現地(</a:t>
            </a:r>
            <a:r>
              <a:rPr lang="ja-JP">
                <a:ea typeface="+mn-lt"/>
                <a:cs typeface="+mn-lt"/>
              </a:rPr>
              <a:t>損保ジャパン道州町ビル)</a:t>
            </a:r>
            <a:r>
              <a:rPr lang="ja-JP" altLang="en-US"/>
              <a:t>＋オンライン（分科会意見交換感）</a:t>
            </a:r>
            <a:endParaRPr lang="ja-JP" altLang="en-US">
              <a:highlight>
                <a:srgbClr val="C0C0C0"/>
              </a:highlight>
            </a:endParaRPr>
          </a:p>
          <a:p>
            <a:r>
              <a:rPr lang="ja-JP" altLang="en-US"/>
              <a:t>　　　　　　（PM1:00～4:00　第2回個人情報保護法勉強会、第3回JP-LINK勉強）</a:t>
            </a:r>
          </a:p>
          <a:p>
            <a:r>
              <a:rPr lang="ja-JP" altLang="en-US"/>
              <a:t>　　24日　　現地＋オンライン（分科会意見交換＆報告書取りまとめ）</a:t>
            </a:r>
          </a:p>
          <a:p>
            <a:r>
              <a:rPr lang="ja-JP" altLang="en-US" dirty="0"/>
              <a:t>　　　</a:t>
            </a:r>
          </a:p>
          <a:p>
            <a:r>
              <a:rPr lang="ja-JP" altLang="en-US"/>
              <a:t>　3月3日　　現地＋オンライン（CSPFC月例会）（報告書レビュー）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※3月は経理処理提出日の関係で1週目が現地となります。</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6EEF9D-18AD-44E0-AFFF-5C83EDCE52B3}"/>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8" name="テキスト ボックス 7">
            <a:extLst>
              <a:ext uri="{FF2B5EF4-FFF2-40B4-BE49-F238E27FC236}">
                <a16:creationId xmlns:a16="http://schemas.microsoft.com/office/drawing/2014/main" id="{CC245F37-38DF-4504-AD8F-ACE8879BED06}"/>
              </a:ext>
            </a:extLst>
          </p:cNvPr>
          <p:cNvSpPr txBox="1"/>
          <p:nvPr/>
        </p:nvSpPr>
        <p:spPr>
          <a:xfrm>
            <a:off x="1841362" y="41274"/>
            <a:ext cx="477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chemeClr val="bg1"/>
                </a:solidFill>
              </a:rPr>
              <a:t>豊能町ワーキング会議URL一覧</a:t>
            </a:r>
          </a:p>
        </p:txBody>
      </p:sp>
      <p:graphicFrame>
        <p:nvGraphicFramePr>
          <p:cNvPr id="3" name="表 2">
            <a:extLst>
              <a:ext uri="{FF2B5EF4-FFF2-40B4-BE49-F238E27FC236}">
                <a16:creationId xmlns:a16="http://schemas.microsoft.com/office/drawing/2014/main" id="{FDA64B7A-98E7-4730-9DE4-72AFB34E7DD7}"/>
              </a:ext>
            </a:extLst>
          </p:cNvPr>
          <p:cNvGraphicFramePr>
            <a:graphicFrameLocks noGrp="1"/>
          </p:cNvGraphicFramePr>
          <p:nvPr>
            <p:extLst>
              <p:ext uri="{D42A27DB-BD31-4B8C-83A1-F6EECF244321}">
                <p14:modId xmlns:p14="http://schemas.microsoft.com/office/powerpoint/2010/main" val="2652256232"/>
              </p:ext>
            </p:extLst>
          </p:nvPr>
        </p:nvGraphicFramePr>
        <p:xfrm>
          <a:off x="154608" y="563217"/>
          <a:ext cx="11957323" cy="6125654"/>
        </p:xfrm>
        <a:graphic>
          <a:graphicData uri="http://schemas.openxmlformats.org/drawingml/2006/table">
            <a:tbl>
              <a:tblPr firstRow="1" bandRow="1">
                <a:tableStyleId>{5C22544A-7EE6-4342-B048-85BDC9FD1C3A}</a:tableStyleId>
              </a:tblPr>
              <a:tblGrid>
                <a:gridCol w="2033384">
                  <a:extLst>
                    <a:ext uri="{9D8B030D-6E8A-4147-A177-3AD203B41FA5}">
                      <a16:colId xmlns:a16="http://schemas.microsoft.com/office/drawing/2014/main" val="2526152420"/>
                    </a:ext>
                  </a:extLst>
                </a:gridCol>
                <a:gridCol w="1521841">
                  <a:extLst>
                    <a:ext uri="{9D8B030D-6E8A-4147-A177-3AD203B41FA5}">
                      <a16:colId xmlns:a16="http://schemas.microsoft.com/office/drawing/2014/main" val="3127744690"/>
                    </a:ext>
                  </a:extLst>
                </a:gridCol>
                <a:gridCol w="6343138">
                  <a:extLst>
                    <a:ext uri="{9D8B030D-6E8A-4147-A177-3AD203B41FA5}">
                      <a16:colId xmlns:a16="http://schemas.microsoft.com/office/drawing/2014/main" val="1801516040"/>
                    </a:ext>
                  </a:extLst>
                </a:gridCol>
                <a:gridCol w="1163760">
                  <a:extLst>
                    <a:ext uri="{9D8B030D-6E8A-4147-A177-3AD203B41FA5}">
                      <a16:colId xmlns:a16="http://schemas.microsoft.com/office/drawing/2014/main" val="317033867"/>
                    </a:ext>
                  </a:extLst>
                </a:gridCol>
                <a:gridCol w="895200">
                  <a:extLst>
                    <a:ext uri="{9D8B030D-6E8A-4147-A177-3AD203B41FA5}">
                      <a16:colId xmlns:a16="http://schemas.microsoft.com/office/drawing/2014/main" val="599820680"/>
                    </a:ext>
                  </a:extLst>
                </a:gridCol>
              </a:tblGrid>
              <a:tr h="447866">
                <a:tc>
                  <a:txBody>
                    <a:bodyPr/>
                    <a:lstStyle/>
                    <a:p>
                      <a:r>
                        <a:rPr lang="ja-JP" altLang="en-US" sz="1100">
                          <a:effectLst/>
                        </a:rPr>
                        <a:t>会議名</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日時</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UＲＬ</a:t>
                      </a:r>
                      <a:endParaRPr lang="af-ZA" sz="1100" b="1"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ミーティング</a:t>
                      </a:r>
                      <a:r>
                        <a:rPr lang="af-ZA" sz="1100" dirty="0">
                          <a:effectLst/>
                        </a:rPr>
                        <a:t>ID</a:t>
                      </a:r>
                      <a:endParaRPr lang="af-ZA" sz="1100" b="1"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パスワード</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368062360"/>
                  </a:ext>
                </a:extLst>
              </a:tr>
              <a:tr h="447866">
                <a:tc>
                  <a:txBody>
                    <a:bodyPr/>
                    <a:lstStyle/>
                    <a:p>
                      <a:r>
                        <a:rPr lang="ja-JP" altLang="en-US" sz="1100">
                          <a:effectLst/>
                        </a:rPr>
                        <a:t>豊能町定例会議</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木曜日　</a:t>
                      </a:r>
                      <a:r>
                        <a:rPr lang="en-US" altLang="ja-JP" sz="1100" dirty="0">
                          <a:effectLst/>
                        </a:rPr>
                        <a:t>10:00</a:t>
                      </a:r>
                      <a:r>
                        <a:rPr lang="ja-JP" altLang="en-US" sz="1100">
                          <a:effectLst/>
                        </a:rPr>
                        <a:t>～</a:t>
                      </a:r>
                      <a:r>
                        <a:rPr lang="en-US" altLang="ja-JP" sz="1100" dirty="0">
                          <a:effectLst/>
                        </a:rPr>
                        <a:t>12:00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2"/>
                        </a:rPr>
                        <a:t>https://nesic.zoom.us/j/96767098634?pwd=U2RYeHVFeDdScVVnU1VvTWdCbnllUT09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967 6709 8634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100" dirty="0">
                          <a:effectLst/>
                        </a:rPr>
                        <a:t>530353</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579621107"/>
                  </a:ext>
                </a:extLst>
              </a:tr>
              <a:tr h="433419">
                <a:tc>
                  <a:txBody>
                    <a:bodyPr/>
                    <a:lstStyle/>
                    <a:p>
                      <a:r>
                        <a:rPr lang="ja-JP" altLang="en-US" sz="1100">
                          <a:effectLst/>
                        </a:rPr>
                        <a:t>豊能町</a:t>
                      </a:r>
                      <a:r>
                        <a:rPr lang="af-ZA" sz="1100" dirty="0">
                          <a:effectLst/>
                        </a:rPr>
                        <a:t>CSPFC</a:t>
                      </a:r>
                      <a:r>
                        <a:rPr lang="ja-JP" altLang="en-US" sz="1100">
                          <a:effectLst/>
                        </a:rPr>
                        <a:t>ブリーフィング</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木曜日　</a:t>
                      </a:r>
                      <a:r>
                        <a:rPr lang="en-US" altLang="ja-JP" sz="1100" dirty="0">
                          <a:effectLst/>
                        </a:rPr>
                        <a:t>12:00</a:t>
                      </a:r>
                      <a:r>
                        <a:rPr lang="ja-JP" altLang="en-US" sz="1100">
                          <a:effectLst/>
                        </a:rPr>
                        <a:t>～</a:t>
                      </a:r>
                      <a:r>
                        <a:rPr lang="en-US" altLang="ja-JP" sz="1100" dirty="0">
                          <a:effectLst/>
                        </a:rPr>
                        <a:t>12:30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 https://us02web.zoom.us/j/86786627339?pwd=UVhaK2ZSL0lnY2FaNDdoTDRYczdqUT09</a:t>
                      </a:r>
                      <a:endParaRPr lang="af-ZA"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en-US" altLang="ja-JP" sz="1100" dirty="0">
                          <a:effectLst/>
                        </a:rPr>
                        <a:t>867 8662 7339</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r"/>
                      <a:r>
                        <a:rPr lang="en-US" altLang="ja-JP" sz="1100" dirty="0">
                          <a:effectLst/>
                        </a:rPr>
                        <a:t>915948</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4129457664"/>
                  </a:ext>
                </a:extLst>
              </a:tr>
              <a:tr h="433419">
                <a:tc>
                  <a:txBody>
                    <a:bodyPr/>
                    <a:lstStyle/>
                    <a:p>
                      <a:r>
                        <a:rPr lang="ja-JP" altLang="en-US" sz="1100">
                          <a:effectLst/>
                        </a:rPr>
                        <a:t>見守り</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火曜日　</a:t>
                      </a:r>
                      <a:r>
                        <a:rPr lang="en-US" altLang="ja-JP" sz="1050" dirty="0">
                          <a:effectLst/>
                        </a:rPr>
                        <a:t>17:00~18:00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3"/>
                        </a:rPr>
                        <a:t>https://nesic.zoom.us/j/95716504853?pwd=cWx5U21Cbmx2bC9zbFpCQUVwOGVwUT09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050" dirty="0">
                          <a:effectLst/>
                        </a:rPr>
                        <a:t>957 1650 4853</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542034</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227119104"/>
                  </a:ext>
                </a:extLst>
              </a:tr>
              <a:tr h="433419">
                <a:tc>
                  <a:txBody>
                    <a:bodyPr/>
                    <a:lstStyle/>
                    <a:p>
                      <a:r>
                        <a:rPr lang="ja-JP" altLang="en-US" sz="1100">
                          <a:effectLst/>
                        </a:rPr>
                        <a:t>ヘルスケア</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850224015"/>
                  </a:ext>
                </a:extLst>
              </a:tr>
              <a:tr h="433419">
                <a:tc>
                  <a:txBody>
                    <a:bodyPr/>
                    <a:lstStyle/>
                    <a:p>
                      <a:r>
                        <a:rPr lang="ja-JP" altLang="en-US" sz="1100">
                          <a:effectLst/>
                        </a:rPr>
                        <a:t>子育て</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23371771"/>
                  </a:ext>
                </a:extLst>
              </a:tr>
              <a:tr h="447866">
                <a:tc>
                  <a:txBody>
                    <a:bodyPr/>
                    <a:lstStyle/>
                    <a:p>
                      <a:r>
                        <a:rPr lang="ja-JP" altLang="en-US" sz="1100">
                          <a:effectLst/>
                        </a:rPr>
                        <a:t>買い物支援</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56313008"/>
                  </a:ext>
                </a:extLst>
              </a:tr>
              <a:tr h="433419">
                <a:tc>
                  <a:txBody>
                    <a:bodyPr/>
                    <a:lstStyle/>
                    <a:p>
                      <a:r>
                        <a:rPr lang="ja-JP" altLang="en-US" sz="1100">
                          <a:effectLst/>
                        </a:rPr>
                        <a:t>デジタル教育</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684880943"/>
                  </a:ext>
                </a:extLst>
              </a:tr>
              <a:tr h="433419">
                <a:tc>
                  <a:txBody>
                    <a:bodyPr/>
                    <a:lstStyle/>
                    <a:p>
                      <a:r>
                        <a:rPr lang="ja-JP" altLang="en-US" sz="1100">
                          <a:effectLst/>
                        </a:rPr>
                        <a:t>観光</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176500350"/>
                  </a:ext>
                </a:extLst>
              </a:tr>
              <a:tr h="433419">
                <a:tc>
                  <a:txBody>
                    <a:bodyPr/>
                    <a:lstStyle/>
                    <a:p>
                      <a:r>
                        <a:rPr lang="ja-JP" altLang="en-US" sz="1100">
                          <a:effectLst/>
                        </a:rPr>
                        <a:t>地域経済</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水曜日　</a:t>
                      </a:r>
                      <a:r>
                        <a:rPr lang="en-US" altLang="ja-JP" sz="1100" dirty="0">
                          <a:effectLst/>
                        </a:rPr>
                        <a:t>13:00</a:t>
                      </a:r>
                      <a:r>
                        <a:rPr lang="ja-JP" altLang="en-US" sz="1100">
                          <a:effectLst/>
                        </a:rPr>
                        <a:t>～</a:t>
                      </a:r>
                      <a:r>
                        <a:rPr lang="en-US" altLang="ja-JP" sz="1100" dirty="0">
                          <a:effectLst/>
                        </a:rPr>
                        <a:t>14:00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4"/>
                        </a:rPr>
                        <a:t>https://zoom.us/j/98287834044?pwd=RDg0TmhJUkFBNWJpckpIcmd0YVNwZz09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100" dirty="0">
                          <a:effectLst/>
                        </a:rPr>
                        <a:t>982 8783 4044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438741</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437432158"/>
                  </a:ext>
                </a:extLst>
              </a:tr>
              <a:tr h="433419">
                <a:tc>
                  <a:txBody>
                    <a:bodyPr/>
                    <a:lstStyle/>
                    <a:p>
                      <a:r>
                        <a:rPr lang="ja-JP" altLang="en-US" sz="1100">
                          <a:effectLst/>
                        </a:rPr>
                        <a:t>モビリティ</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12483322"/>
                  </a:ext>
                </a:extLst>
              </a:tr>
              <a:tr h="433419">
                <a:tc>
                  <a:txBody>
                    <a:bodyPr/>
                    <a:lstStyle/>
                    <a:p>
                      <a:r>
                        <a:rPr lang="ja-JP" altLang="en-US" sz="1100">
                          <a:effectLst/>
                        </a:rPr>
                        <a:t>インフラ</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endParaRPr lang="ja-JP" altLang="en-US" sz="1100" u="sng" dirty="0">
                        <a:effectLst/>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414829696"/>
                  </a:ext>
                </a:extLst>
              </a:tr>
              <a:tr h="447866">
                <a:tc>
                  <a:txBody>
                    <a:bodyPr/>
                    <a:lstStyle/>
                    <a:p>
                      <a:r>
                        <a:rPr lang="ja-JP" altLang="en-US" sz="1100">
                          <a:effectLst/>
                        </a:rPr>
                        <a:t>行政デジタル</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水曜日　</a:t>
                      </a:r>
                      <a:r>
                        <a:rPr lang="en-US" altLang="ja-JP" sz="1050" dirty="0">
                          <a:effectLst/>
                        </a:rPr>
                        <a:t>14:00~15:00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5"/>
                        </a:rPr>
                        <a:t>　https://nesic.zoom.us/j/99941695559?pwd=UFcybG1BaENLOUNSdWFHeFRnQURFdz09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999 4169 5559</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861296</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38800257"/>
                  </a:ext>
                </a:extLst>
              </a:tr>
              <a:tr h="433419">
                <a:tc>
                  <a:txBody>
                    <a:bodyPr/>
                    <a:lstStyle/>
                    <a:p>
                      <a:r>
                        <a:rPr lang="ja-JP" altLang="en-US" sz="1100">
                          <a:effectLst/>
                        </a:rPr>
                        <a:t>防災</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1472323624"/>
                  </a:ext>
                </a:extLst>
              </a:tr>
            </a:tbl>
          </a:graphicData>
        </a:graphic>
      </p:graphicFrame>
    </p:spTree>
    <p:extLst>
      <p:ext uri="{BB962C8B-B14F-4D97-AF65-F5344CB8AC3E}">
        <p14:creationId xmlns:p14="http://schemas.microsoft.com/office/powerpoint/2010/main" val="315695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0">
            <a:extLst>
              <a:ext uri="{FF2B5EF4-FFF2-40B4-BE49-F238E27FC236}">
                <a16:creationId xmlns:a16="http://schemas.microsoft.com/office/drawing/2014/main" id="{EA953FDB-EBFD-48A1-8679-C36E706198B6}"/>
              </a:ext>
            </a:extLst>
          </p:cNvPr>
          <p:cNvSpPr/>
          <p:nvPr/>
        </p:nvSpPr>
        <p:spPr>
          <a:xfrm>
            <a:off x="342773" y="519263"/>
            <a:ext cx="8498540" cy="2985433"/>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豊能町では人口が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万人を下回り、</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歳以上の高齢者が人口全体の</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になり、山を切り開き街を作っている為、道の多くは坂道です。</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高齢者が移動困難で買い物や通院など生活が難しく、また若者は結婚など環境変化に伴い地域外に引っ越しし若者も減少している。</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コンパクトスマートシティプラットフォーム（</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）の社会実装を行い、豊能町ならびに同じ課題を抱える自治体のスマートシティ化促進を行います。</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を活用し移動困難者の支援、高齢者・子育て世代の見守りなど生活の質の向上を行います。</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月に豊能町役場にて、地元住民、地元企業、役場職員、教員などにヒアリングを行い、</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その結果、高齢化、少子化、移動問題を上げられております。</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の活用において、挙げられた</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課題を重点的に行い、まち活とよのリビングラボを設置してデジタルデバイド教育を始めデジタル以外</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に北欧の文化（エストニアやフィンランドなど）も取り入れながら住民</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を底上げし、豊能町に</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住みたい（住んでいたい）と思ってもらえるように工夫をします。</a:t>
            </a:r>
            <a:endParaRPr lang="ja-JP" altLang="ja-JP" sz="10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２．達成目標</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光風台住民（</a:t>
            </a:r>
            <a:r>
              <a:rPr lang="en-US" altLang="ja-JP" sz="1000" dirty="0">
                <a:latin typeface="Meiryo UI" panose="020B0604030504040204" pitchFamily="50" charset="-128"/>
                <a:ea typeface="Meiryo UI" panose="020B0604030504040204" pitchFamily="50" charset="-128"/>
              </a:rPr>
              <a:t> 4353</a:t>
            </a:r>
            <a:r>
              <a:rPr lang="ja-JP" altLang="en-US" sz="1000" dirty="0">
                <a:latin typeface="Meiryo UI" panose="020B0604030504040204" pitchFamily="50" charset="-128"/>
                <a:ea typeface="Meiryo UI" panose="020B0604030504040204" pitchFamily="50" charset="-128"/>
              </a:rPr>
              <a:t>人）の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割（</a:t>
            </a:r>
            <a:r>
              <a:rPr lang="en-US" altLang="ja-JP" sz="1000" dirty="0">
                <a:latin typeface="Meiryo UI" panose="020B0604030504040204" pitchFamily="50" charset="-128"/>
                <a:ea typeface="Meiryo UI" panose="020B0604030504040204" pitchFamily="50" charset="-128"/>
              </a:rPr>
              <a:t>1200</a:t>
            </a:r>
            <a:r>
              <a:rPr lang="ja-JP" altLang="en-US" sz="1000" dirty="0">
                <a:latin typeface="Meiryo UI" panose="020B0604030504040204" pitchFamily="50" charset="-128"/>
                <a:ea typeface="Meiryo UI" panose="020B0604030504040204" pitchFamily="50" charset="-128"/>
              </a:rPr>
              <a:t>人）が「豊能スマートシティ」</a:t>
            </a:r>
            <a:r>
              <a:rPr lang="en-US" altLang="ja-JP" sz="1000" dirty="0">
                <a:latin typeface="Meiryo UI" panose="020B0604030504040204" pitchFamily="50" charset="-128"/>
                <a:ea typeface="Meiryo UI" panose="020B0604030504040204" pitchFamily="50" charset="-128"/>
              </a:rPr>
              <a:t>app</a:t>
            </a:r>
            <a:r>
              <a:rPr lang="ja-JP" altLang="en-US" sz="1000" dirty="0">
                <a:latin typeface="Meiryo UI" panose="020B0604030504040204" pitchFamily="50" charset="-128"/>
                <a:ea typeface="Meiryo UI" panose="020B0604030504040204" pitchFamily="50" charset="-128"/>
              </a:rPr>
              <a:t>を活用し、</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色々なサービスを体験しアンケートにて「継続希望」および「良かった」と感じてもらう事を</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今回の実証・実装における目標としてます。サービスの大きな点は以下になります</a:t>
            </a:r>
            <a:r>
              <a:rPr lang="ja-JP" altLang="en-US" sz="1100" dirty="0">
                <a:latin typeface="Meiryo UI" panose="020B0604030504040204" pitchFamily="50" charset="-128"/>
                <a:ea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16">
            <a:extLst>
              <a:ext uri="{FF2B5EF4-FFF2-40B4-BE49-F238E27FC236}">
                <a16:creationId xmlns:a16="http://schemas.microsoft.com/office/drawing/2014/main" id="{A3B76A42-782A-4AE1-9D08-1ACF0896DE53}"/>
              </a:ext>
            </a:extLst>
          </p:cNvPr>
          <p:cNvGraphicFramePr>
            <a:graphicFrameLocks noGrp="1"/>
          </p:cNvGraphicFramePr>
          <p:nvPr>
            <p:extLst>
              <p:ext uri="{D42A27DB-BD31-4B8C-83A1-F6EECF244321}">
                <p14:modId xmlns:p14="http://schemas.microsoft.com/office/powerpoint/2010/main" val="4017168719"/>
              </p:ext>
            </p:extLst>
          </p:nvPr>
        </p:nvGraphicFramePr>
        <p:xfrm>
          <a:off x="220223" y="3814393"/>
          <a:ext cx="8744891" cy="2723233"/>
        </p:xfrm>
        <a:graphic>
          <a:graphicData uri="http://schemas.openxmlformats.org/drawingml/2006/table">
            <a:tbl>
              <a:tblPr/>
              <a:tblGrid>
                <a:gridCol w="321311">
                  <a:extLst>
                    <a:ext uri="{9D8B030D-6E8A-4147-A177-3AD203B41FA5}">
                      <a16:colId xmlns:a16="http://schemas.microsoft.com/office/drawing/2014/main" val="20000"/>
                    </a:ext>
                  </a:extLst>
                </a:gridCol>
                <a:gridCol w="2105895">
                  <a:extLst>
                    <a:ext uri="{9D8B030D-6E8A-4147-A177-3AD203B41FA5}">
                      <a16:colId xmlns:a16="http://schemas.microsoft.com/office/drawing/2014/main" val="20001"/>
                    </a:ext>
                  </a:extLst>
                </a:gridCol>
                <a:gridCol w="2105895">
                  <a:extLst>
                    <a:ext uri="{9D8B030D-6E8A-4147-A177-3AD203B41FA5}">
                      <a16:colId xmlns:a16="http://schemas.microsoft.com/office/drawing/2014/main" val="20002"/>
                    </a:ext>
                  </a:extLst>
                </a:gridCol>
                <a:gridCol w="2105895">
                  <a:extLst>
                    <a:ext uri="{9D8B030D-6E8A-4147-A177-3AD203B41FA5}">
                      <a16:colId xmlns:a16="http://schemas.microsoft.com/office/drawing/2014/main" val="20003"/>
                    </a:ext>
                  </a:extLst>
                </a:gridCol>
                <a:gridCol w="2105895">
                  <a:extLst>
                    <a:ext uri="{9D8B030D-6E8A-4147-A177-3AD203B41FA5}">
                      <a16:colId xmlns:a16="http://schemas.microsoft.com/office/drawing/2014/main" val="20004"/>
                    </a:ext>
                  </a:extLst>
                </a:gridCol>
              </a:tblGrid>
              <a:tr h="443285">
                <a:tc>
                  <a:txBody>
                    <a:bodyPr/>
                    <a:lstStyle/>
                    <a:p>
                      <a:pPr marR="44450" indent="127000" algn="ctr">
                        <a:spcAft>
                          <a:spcPts val="0"/>
                        </a:spcAft>
                        <a:tabLst>
                          <a:tab pos="2700020" algn="ctr"/>
                          <a:tab pos="5400040" algn="r"/>
                        </a:tabLst>
                      </a:pPr>
                      <a:endParaRPr lang="ja-JP" sz="8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現状スマートシティサービスが無い</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スマホが使えない高齢者が多い</a:t>
                      </a:r>
                      <a:b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（デジタルデバイド教育）</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まずは住民にスマートシティの入り口になるスマホを活用したサービスに触れてもらい、利便性を感じて頂く事が重要</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12700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若者世代の環境変化による転出</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高齢者を支える為にも若者世代が重要である為、若者世代が住み続けたいと思えるサービスを提供</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高齢者の生活環境の改善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高齢者が増加傾向にあり、買い物、通院など移動が困難であり、生活が難しくなるものをサービスで改善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83">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4</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カラダ・デザインフォローアップクラス（糖尿病重症化予防フォローアッププログラム）参加者の透析導入者なし、特定保健指導対象者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豊能ヘルスラボを設立し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人を対象に</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検査値改善者割合：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高齢化が進みヘルスケア問題が顕在化し保険料が増加傾向で財政が厳しい状況にある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特定保健指導・糖尿病重症化予防プログラムなどを行い財務改善を図っている。より多角的なデータで街全体の健康度を改善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10">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5</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ツーリング、サイクリングで来町はいるが、通り過ぎるのみで、間接人口が増えない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町に興味を持ってくれる若手の人口を増やさなければ、高齢者含めたサービス維持が困難である。</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旅をベースとして豊能町に寄与する人口を増やし直接人口の切っ掛けを作る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05458"/>
                  </a:ext>
                </a:extLst>
              </a:tr>
            </a:tbl>
          </a:graphicData>
        </a:graphic>
      </p:graphicFrame>
      <p:pic>
        <p:nvPicPr>
          <p:cNvPr id="5" name="図 4">
            <a:extLst>
              <a:ext uri="{FF2B5EF4-FFF2-40B4-BE49-F238E27FC236}">
                <a16:creationId xmlns:a16="http://schemas.microsoft.com/office/drawing/2014/main" id="{52055A4C-C510-466E-B60F-1296AFDC3BE9}"/>
              </a:ext>
            </a:extLst>
          </p:cNvPr>
          <p:cNvPicPr>
            <a:picLocks noChangeAspect="1"/>
          </p:cNvPicPr>
          <p:nvPr/>
        </p:nvPicPr>
        <p:blipFill rotWithShape="1">
          <a:blip r:embed="rId2"/>
          <a:srcRect l="10625" t="30572" r="14563" b="6386"/>
          <a:stretch/>
        </p:blipFill>
        <p:spPr>
          <a:xfrm>
            <a:off x="7830844" y="1449092"/>
            <a:ext cx="4243597" cy="1538475"/>
          </a:xfrm>
          <a:prstGeom prst="rect">
            <a:avLst/>
          </a:prstGeom>
        </p:spPr>
      </p:pic>
      <p:pic>
        <p:nvPicPr>
          <p:cNvPr id="6" name="図 5">
            <a:extLst>
              <a:ext uri="{FF2B5EF4-FFF2-40B4-BE49-F238E27FC236}">
                <a16:creationId xmlns:a16="http://schemas.microsoft.com/office/drawing/2014/main" id="{94406559-DD40-4971-A06B-7311D40D01F3}"/>
              </a:ext>
            </a:extLst>
          </p:cNvPr>
          <p:cNvPicPr>
            <a:picLocks noChangeAspect="1"/>
          </p:cNvPicPr>
          <p:nvPr/>
        </p:nvPicPr>
        <p:blipFill rotWithShape="1">
          <a:blip r:embed="rId3"/>
          <a:srcRect l="11413" t="30573" r="14562" b="49115"/>
          <a:stretch/>
        </p:blipFill>
        <p:spPr>
          <a:xfrm>
            <a:off x="7794278" y="3122059"/>
            <a:ext cx="4397722" cy="519193"/>
          </a:xfrm>
          <a:prstGeom prst="rect">
            <a:avLst/>
          </a:prstGeom>
        </p:spPr>
      </p:pic>
      <p:sp>
        <p:nvSpPr>
          <p:cNvPr id="7" name="四角形: 角を丸くする 6">
            <a:extLst>
              <a:ext uri="{FF2B5EF4-FFF2-40B4-BE49-F238E27FC236}">
                <a16:creationId xmlns:a16="http://schemas.microsoft.com/office/drawing/2014/main" id="{0F61597B-D289-4A6C-B4BB-4EC04278B845}"/>
              </a:ext>
            </a:extLst>
          </p:cNvPr>
          <p:cNvSpPr/>
          <p:nvPr/>
        </p:nvSpPr>
        <p:spPr>
          <a:xfrm>
            <a:off x="2557225" y="3665349"/>
            <a:ext cx="4409268" cy="3045417"/>
          </a:xfrm>
          <a:prstGeom prst="roundRect">
            <a:avLst>
              <a:gd name="adj" fmla="val 49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127FEBE-59CC-48D5-A677-EEC3BB271B4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採択時の実施計画</a:t>
            </a:r>
          </a:p>
        </p:txBody>
      </p:sp>
      <p:sp>
        <p:nvSpPr>
          <p:cNvPr id="10" name="矢印: 右 9">
            <a:extLst>
              <a:ext uri="{FF2B5EF4-FFF2-40B4-BE49-F238E27FC236}">
                <a16:creationId xmlns:a16="http://schemas.microsoft.com/office/drawing/2014/main" id="{08C60EB4-8F1F-4FAC-BB7B-3AA17CAC3BDE}"/>
              </a:ext>
            </a:extLst>
          </p:cNvPr>
          <p:cNvSpPr/>
          <p:nvPr/>
        </p:nvSpPr>
        <p:spPr>
          <a:xfrm>
            <a:off x="9159498" y="4990454"/>
            <a:ext cx="216977" cy="519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C94C45-C9C9-4ABF-9420-61C75406A0C4}"/>
              </a:ext>
            </a:extLst>
          </p:cNvPr>
          <p:cNvSpPr txBox="1"/>
          <p:nvPr/>
        </p:nvSpPr>
        <p:spPr>
          <a:xfrm>
            <a:off x="9593451" y="4355024"/>
            <a:ext cx="2378326" cy="1569660"/>
          </a:xfrm>
          <a:prstGeom prst="rect">
            <a:avLst/>
          </a:prstGeom>
          <a:noFill/>
        </p:spPr>
        <p:txBody>
          <a:bodyPr wrap="square" rtlCol="0">
            <a:spAutoFit/>
          </a:bodyPr>
          <a:lstStyle/>
          <a:p>
            <a:r>
              <a:rPr kumimoji="1" lang="ja-JP" altLang="en-US" sz="2400" dirty="0"/>
              <a:t>報告書には</a:t>
            </a:r>
            <a:endParaRPr kumimoji="1" lang="en-US" altLang="ja-JP" sz="2400" dirty="0"/>
          </a:p>
          <a:p>
            <a:r>
              <a:rPr kumimoji="1" lang="ja-JP" altLang="en-US" sz="2400" dirty="0"/>
              <a:t>　達成・未達成</a:t>
            </a:r>
            <a:endParaRPr kumimoji="1" lang="en-US" altLang="ja-JP" sz="2400" dirty="0"/>
          </a:p>
          <a:p>
            <a:r>
              <a:rPr kumimoji="1" lang="ja-JP" altLang="en-US" sz="2400" dirty="0"/>
              <a:t>　変更した内容</a:t>
            </a:r>
            <a:endParaRPr kumimoji="1" lang="en-US" altLang="ja-JP" sz="2400" dirty="0"/>
          </a:p>
          <a:p>
            <a:r>
              <a:rPr kumimoji="1" lang="ja-JP" altLang="en-US" sz="2400" dirty="0"/>
              <a:t>　が必要</a:t>
            </a:r>
          </a:p>
        </p:txBody>
      </p:sp>
    </p:spTree>
    <p:extLst>
      <p:ext uri="{BB962C8B-B14F-4D97-AF65-F5344CB8AC3E}">
        <p14:creationId xmlns:p14="http://schemas.microsoft.com/office/powerpoint/2010/main" val="159398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316656" y="600857"/>
            <a:ext cx="5493812" cy="4801314"/>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a:t>
            </a:r>
            <a:r>
              <a:rPr kumimoji="1" lang="ja-JP" altLang="en-US" b="1" dirty="0">
                <a:solidFill>
                  <a:srgbClr val="FF0000"/>
                </a:solidFill>
              </a:rPr>
              <a:t>２月２４日仮提出</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
        <p:nvSpPr>
          <p:cNvPr id="2" name="テキスト ボックス 1">
            <a:extLst>
              <a:ext uri="{FF2B5EF4-FFF2-40B4-BE49-F238E27FC236}">
                <a16:creationId xmlns:a16="http://schemas.microsoft.com/office/drawing/2014/main" id="{BF1DD5AA-E9A9-43FD-B4D7-D72589D13594}"/>
              </a:ext>
            </a:extLst>
          </p:cNvPr>
          <p:cNvSpPr txBox="1"/>
          <p:nvPr/>
        </p:nvSpPr>
        <p:spPr>
          <a:xfrm>
            <a:off x="316656" y="5223785"/>
            <a:ext cx="6763390" cy="1477328"/>
          </a:xfrm>
          <a:prstGeom prst="rect">
            <a:avLst/>
          </a:prstGeom>
          <a:noFill/>
        </p:spPr>
        <p:txBody>
          <a:bodyPr wrap="none" rtlCol="0">
            <a:spAutoFit/>
          </a:bodyPr>
          <a:lstStyle/>
          <a:p>
            <a:r>
              <a:rPr kumimoji="1" lang="ja-JP" altLang="en-US" dirty="0"/>
              <a:t>納品物：実績報告書（事業結果説明書）</a:t>
            </a:r>
            <a:br>
              <a:rPr kumimoji="1" lang="en-US" altLang="ja-JP" dirty="0"/>
            </a:br>
            <a:r>
              <a:rPr kumimoji="1" lang="ja-JP" altLang="en-US" dirty="0"/>
              <a:t>　　　　サービスに合わせた報告書</a:t>
            </a:r>
            <a:r>
              <a:rPr kumimoji="1" lang="en-US" altLang="ja-JP" dirty="0"/>
              <a:t>/</a:t>
            </a:r>
            <a:r>
              <a:rPr kumimoji="1" lang="ja-JP" altLang="en-US" dirty="0"/>
              <a:t>説明書</a:t>
            </a:r>
            <a:r>
              <a:rPr kumimoji="1" lang="en-US" altLang="ja-JP" dirty="0"/>
              <a:t>/</a:t>
            </a:r>
            <a:r>
              <a:rPr kumimoji="1" lang="ja-JP" altLang="en-US" dirty="0"/>
              <a:t>写真</a:t>
            </a:r>
            <a:r>
              <a:rPr kumimoji="1" lang="en-US" altLang="ja-JP" dirty="0"/>
              <a:t>/</a:t>
            </a:r>
            <a:r>
              <a:rPr kumimoji="1" lang="ja-JP" altLang="en-US" dirty="0"/>
              <a:t>参加者リスト</a:t>
            </a:r>
            <a:br>
              <a:rPr kumimoji="1" lang="en-US" altLang="ja-JP" dirty="0"/>
            </a:br>
            <a:r>
              <a:rPr kumimoji="1" lang="ja-JP" altLang="en-US" dirty="0"/>
              <a:t>　　　　</a:t>
            </a:r>
            <a:r>
              <a:rPr kumimoji="1" lang="en-US" altLang="ja-JP" dirty="0"/>
              <a:t>IoT</a:t>
            </a:r>
            <a:r>
              <a:rPr kumimoji="1" lang="ja-JP" altLang="en-US" dirty="0"/>
              <a:t>機器（管理番号</a:t>
            </a:r>
            <a:r>
              <a:rPr kumimoji="1" lang="en-US" altLang="ja-JP" dirty="0"/>
              <a:t>/</a:t>
            </a:r>
            <a:r>
              <a:rPr kumimoji="1" lang="ja-JP" altLang="en-US" dirty="0"/>
              <a:t>写真</a:t>
            </a:r>
            <a:r>
              <a:rPr kumimoji="1" lang="en-US" altLang="ja-JP" dirty="0"/>
              <a:t>/</a:t>
            </a:r>
            <a:r>
              <a:rPr kumimoji="1" lang="ja-JP" altLang="en-US" dirty="0"/>
              <a:t>設置場所）</a:t>
            </a:r>
            <a:br>
              <a:rPr kumimoji="1" lang="en-US" altLang="ja-JP" dirty="0"/>
            </a:br>
            <a:r>
              <a:rPr kumimoji="1" lang="ja-JP" altLang="en-US" dirty="0"/>
              <a:t>　　　　　　→　</a:t>
            </a:r>
            <a:r>
              <a:rPr kumimoji="1" lang="en-US" altLang="zh-TW" dirty="0"/>
              <a:t>8_</a:t>
            </a:r>
            <a:r>
              <a:rPr kumimoji="1" lang="zh-TW" altLang="en-US" dirty="0"/>
              <a:t>財産管理</a:t>
            </a:r>
            <a:r>
              <a:rPr kumimoji="1" lang="en-US" altLang="zh-TW" dirty="0"/>
              <a:t>【</a:t>
            </a:r>
            <a:r>
              <a:rPr kumimoji="1" lang="zh-TW" altLang="en-US" dirty="0"/>
              <a:t>写真台帳</a:t>
            </a:r>
            <a:r>
              <a:rPr kumimoji="1" lang="en-US" altLang="zh-TW" dirty="0"/>
              <a:t>】</a:t>
            </a:r>
            <a:r>
              <a:rPr kumimoji="1" lang="zh-TW" altLang="en-US" dirty="0"/>
              <a:t>様式</a:t>
            </a:r>
            <a:br>
              <a:rPr kumimoji="1" lang="en-US" altLang="ja-JP" dirty="0"/>
            </a:br>
            <a:r>
              <a:rPr kumimoji="1" lang="ja-JP" altLang="en-US" dirty="0"/>
              <a:t>　　　　アプリの場合（利用可能な</a:t>
            </a:r>
            <a:r>
              <a:rPr kumimoji="1" lang="en-US" altLang="ja-JP" dirty="0"/>
              <a:t>URL</a:t>
            </a:r>
            <a:r>
              <a:rPr kumimoji="1" lang="ja-JP" altLang="en-US" dirty="0"/>
              <a:t>など）</a:t>
            </a:r>
          </a:p>
        </p:txBody>
      </p:sp>
    </p:spTree>
    <p:extLst>
      <p:ext uri="{BB962C8B-B14F-4D97-AF65-F5344CB8AC3E}">
        <p14:creationId xmlns:p14="http://schemas.microsoft.com/office/powerpoint/2010/main" val="65401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7A8498-E869-4516-96EB-68FF8F5895BA}"/>
              </a:ext>
            </a:extLst>
          </p:cNvPr>
          <p:cNvPicPr>
            <a:picLocks noChangeAspect="1"/>
          </p:cNvPicPr>
          <p:nvPr/>
        </p:nvPicPr>
        <p:blipFill>
          <a:blip r:embed="rId2"/>
          <a:stretch>
            <a:fillRect/>
          </a:stretch>
        </p:blipFill>
        <p:spPr>
          <a:xfrm>
            <a:off x="344049" y="915901"/>
            <a:ext cx="7056784" cy="3992202"/>
          </a:xfrm>
          <a:prstGeom prst="rect">
            <a:avLst/>
          </a:prstGeom>
        </p:spPr>
      </p:pic>
      <p:sp>
        <p:nvSpPr>
          <p:cNvPr id="4" name="テキスト ボックス 3">
            <a:extLst>
              <a:ext uri="{FF2B5EF4-FFF2-40B4-BE49-F238E27FC236}">
                <a16:creationId xmlns:a16="http://schemas.microsoft.com/office/drawing/2014/main" id="{2F36DAE5-DE7F-4576-B3AF-B118E5C48283}"/>
              </a:ext>
            </a:extLst>
          </p:cNvPr>
          <p:cNvSpPr txBox="1"/>
          <p:nvPr/>
        </p:nvSpPr>
        <p:spPr>
          <a:xfrm>
            <a:off x="7330698" y="1566830"/>
            <a:ext cx="4659824" cy="3046988"/>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は</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の組み合わせです。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・まずは</a:t>
            </a:r>
            <a:r>
              <a:rPr lang="en-US" altLang="ja-JP" sz="1200" dirty="0">
                <a:latin typeface="ＭＳ ゴシック" panose="020B0609070205080204" pitchFamily="49" charset="-128"/>
                <a:ea typeface="ＭＳ ゴシック" panose="020B0609070205080204" pitchFamily="49" charset="-128"/>
              </a:rPr>
              <a:t>CSPFC</a:t>
            </a:r>
            <a:r>
              <a:rPr lang="ja-JP" altLang="en-US" sz="1200" dirty="0">
                <a:latin typeface="ＭＳ ゴシック" panose="020B0609070205080204" pitchFamily="49" charset="-128"/>
                <a:ea typeface="ＭＳ ゴシック" panose="020B0609070205080204" pitchFamily="49" charset="-128"/>
              </a:rPr>
              <a:t>に参加し、個人情報とプライバシーを確認してもらい、</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の</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が利用可能（インストール）になりますので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・そこから</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同士をつなぐのに企業での利用規約を確認して企業同士でアクセスに合意したうえでデータのトランザクションが発生しますので、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になります。</a:t>
            </a:r>
            <a:br>
              <a:rPr lang="ja-JP" altLang="en-US" sz="1200" dirty="0">
                <a:latin typeface="ＭＳ ゴシック" panose="020B0609070205080204" pitchFamily="49" charset="-128"/>
                <a:ea typeface="ＭＳ ゴシック" panose="020B0609070205080204" pitchFamily="49" charset="-128"/>
              </a:rPr>
            </a:br>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個人情報を含むデータを取り扱ううえで、確認や管理は少々多めに設定しております。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X-Road</a:t>
            </a:r>
            <a:r>
              <a:rPr lang="ja-JP" altLang="en-US" sz="1200" dirty="0">
                <a:latin typeface="ＭＳ ゴシック" panose="020B0609070205080204" pitchFamily="49" charset="-128"/>
                <a:ea typeface="ＭＳ ゴシック" panose="020B0609070205080204" pitchFamily="49" charset="-128"/>
              </a:rPr>
              <a:t>で言うと誰でもアクセス可能な</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の</a:t>
            </a:r>
            <a:r>
              <a:rPr lang="en-US" altLang="ja-JP" sz="1200" b="1" dirty="0">
                <a:solidFill>
                  <a:srgbClr val="FF0000"/>
                </a:solidFill>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になるので、</a:t>
            </a:r>
            <a:r>
              <a:rPr lang="en-US" altLang="ja-JP" sz="1200" dirty="0">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としてリリースも可能ですが、まだ日本の文化にはなじめないと思い</a:t>
            </a:r>
            <a:r>
              <a:rPr lang="en-US" altLang="ja-JP" sz="1200" dirty="0">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dirty="0">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を組み合わせてます。</a:t>
            </a:r>
            <a:endParaRPr lang="ja-JP" altLang="en-US" sz="1200" dirty="0"/>
          </a:p>
        </p:txBody>
      </p:sp>
      <p:sp>
        <p:nvSpPr>
          <p:cNvPr id="5" name="テキスト ボックス 4">
            <a:extLst>
              <a:ext uri="{FF2B5EF4-FFF2-40B4-BE49-F238E27FC236}">
                <a16:creationId xmlns:a16="http://schemas.microsoft.com/office/drawing/2014/main" id="{CA7F6474-F10E-4E22-BD01-CC4EB81CFF26}"/>
              </a:ext>
            </a:extLst>
          </p:cNvPr>
          <p:cNvSpPr txBox="1"/>
          <p:nvPr/>
        </p:nvSpPr>
        <p:spPr>
          <a:xfrm>
            <a:off x="1837815" y="4983150"/>
            <a:ext cx="5211683" cy="584775"/>
          </a:xfrm>
          <a:prstGeom prst="rect">
            <a:avLst/>
          </a:prstGeom>
          <a:noFill/>
        </p:spPr>
        <p:txBody>
          <a:bodyPr wrap="none" rtlCol="0">
            <a:spAutoFit/>
          </a:bodyPr>
          <a:lstStyle/>
          <a:p>
            <a:r>
              <a:rPr kumimoji="1" lang="en-US" altLang="ja-JP" sz="1600" dirty="0"/>
              <a:t>NEC</a:t>
            </a:r>
            <a:r>
              <a:rPr kumimoji="1" lang="ja-JP" altLang="en-US" sz="1600" dirty="0"/>
              <a:t>ネッツエスアイの</a:t>
            </a:r>
            <a:r>
              <a:rPr kumimoji="1" lang="en-US" altLang="ja-JP" sz="1600" dirty="0"/>
              <a:t>API</a:t>
            </a:r>
            <a:r>
              <a:rPr kumimoji="1" lang="ja-JP" altLang="en-US" sz="1600" dirty="0"/>
              <a:t>も定義と公開が必要です。</a:t>
            </a:r>
            <a:endParaRPr kumimoji="1" lang="en-US" altLang="ja-JP" sz="1600" dirty="0"/>
          </a:p>
          <a:p>
            <a:r>
              <a:rPr kumimoji="1" lang="ja-JP" altLang="en-US" sz="1600" dirty="0"/>
              <a:t>→基本は</a:t>
            </a:r>
            <a:r>
              <a:rPr kumimoji="1" lang="en-US" altLang="ja-JP" sz="1600" dirty="0"/>
              <a:t>CSPFC</a:t>
            </a:r>
            <a:r>
              <a:rPr kumimoji="1" lang="ja-JP" altLang="en-US" sz="1600" dirty="0"/>
              <a:t>会員企業のサイトに</a:t>
            </a:r>
            <a:r>
              <a:rPr kumimoji="1" lang="en-US" altLang="ja-JP" sz="1600" dirty="0"/>
              <a:t>Update</a:t>
            </a:r>
            <a:r>
              <a:rPr kumimoji="1" lang="ja-JP" altLang="en-US" sz="1600" dirty="0"/>
              <a:t>を行います。</a:t>
            </a:r>
          </a:p>
        </p:txBody>
      </p:sp>
      <p:sp>
        <p:nvSpPr>
          <p:cNvPr id="6" name="正方形/長方形 5">
            <a:extLst>
              <a:ext uri="{FF2B5EF4-FFF2-40B4-BE49-F238E27FC236}">
                <a16:creationId xmlns:a16="http://schemas.microsoft.com/office/drawing/2014/main" id="{EB40BE81-C894-42FF-A479-7BF7EAC1E71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6D462C5E-F407-4C22-B7EE-8950995BCD99}"/>
              </a:ext>
            </a:extLst>
          </p:cNvPr>
          <p:cNvSpPr txBox="1"/>
          <p:nvPr/>
        </p:nvSpPr>
        <p:spPr>
          <a:xfrm>
            <a:off x="1022184" y="562953"/>
            <a:ext cx="3070071" cy="369332"/>
          </a:xfrm>
          <a:prstGeom prst="rect">
            <a:avLst/>
          </a:prstGeom>
          <a:noFill/>
        </p:spPr>
        <p:txBody>
          <a:bodyPr wrap="none" rtlCol="0">
            <a:spAutoFit/>
          </a:bodyPr>
          <a:lstStyle/>
          <a:p>
            <a:r>
              <a:rPr kumimoji="1" lang="en-US" altLang="ja-JP" dirty="0"/>
              <a:t>API</a:t>
            </a:r>
            <a:r>
              <a:rPr kumimoji="1" lang="ja-JP" altLang="en-US" dirty="0"/>
              <a:t>公開も納品の一部です。</a:t>
            </a:r>
          </a:p>
        </p:txBody>
      </p:sp>
      <p:graphicFrame>
        <p:nvGraphicFramePr>
          <p:cNvPr id="8" name="表 7">
            <a:extLst>
              <a:ext uri="{FF2B5EF4-FFF2-40B4-BE49-F238E27FC236}">
                <a16:creationId xmlns:a16="http://schemas.microsoft.com/office/drawing/2014/main" id="{50FFD520-8C30-4404-A7C6-54343D475516}"/>
              </a:ext>
            </a:extLst>
          </p:cNvPr>
          <p:cNvGraphicFramePr>
            <a:graphicFrameLocks noGrp="1"/>
          </p:cNvGraphicFramePr>
          <p:nvPr>
            <p:extLst>
              <p:ext uri="{D42A27DB-BD31-4B8C-83A1-F6EECF244321}">
                <p14:modId xmlns:p14="http://schemas.microsoft.com/office/powerpoint/2010/main" val="905203523"/>
              </p:ext>
            </p:extLst>
          </p:nvPr>
        </p:nvGraphicFramePr>
        <p:xfrm>
          <a:off x="500306" y="5739502"/>
          <a:ext cx="7886700" cy="914400"/>
        </p:xfrm>
        <a:graphic>
          <a:graphicData uri="http://schemas.openxmlformats.org/drawingml/2006/table">
            <a:tbl>
              <a:tblPr/>
              <a:tblGrid>
                <a:gridCol w="203200">
                  <a:extLst>
                    <a:ext uri="{9D8B030D-6E8A-4147-A177-3AD203B41FA5}">
                      <a16:colId xmlns:a16="http://schemas.microsoft.com/office/drawing/2014/main" val="1190727509"/>
                    </a:ext>
                  </a:extLst>
                </a:gridCol>
                <a:gridCol w="1727200">
                  <a:extLst>
                    <a:ext uri="{9D8B030D-6E8A-4147-A177-3AD203B41FA5}">
                      <a16:colId xmlns:a16="http://schemas.microsoft.com/office/drawing/2014/main" val="4235252621"/>
                    </a:ext>
                  </a:extLst>
                </a:gridCol>
                <a:gridCol w="1943100">
                  <a:extLst>
                    <a:ext uri="{9D8B030D-6E8A-4147-A177-3AD203B41FA5}">
                      <a16:colId xmlns:a16="http://schemas.microsoft.com/office/drawing/2014/main" val="1378456718"/>
                    </a:ext>
                  </a:extLst>
                </a:gridCol>
                <a:gridCol w="3022600">
                  <a:extLst>
                    <a:ext uri="{9D8B030D-6E8A-4147-A177-3AD203B41FA5}">
                      <a16:colId xmlns:a16="http://schemas.microsoft.com/office/drawing/2014/main" val="845664069"/>
                    </a:ext>
                  </a:extLst>
                </a:gridCol>
                <a:gridCol w="990600">
                  <a:extLst>
                    <a:ext uri="{9D8B030D-6E8A-4147-A177-3AD203B41FA5}">
                      <a16:colId xmlns:a16="http://schemas.microsoft.com/office/drawing/2014/main" val="52249876"/>
                    </a:ext>
                  </a:extLst>
                </a:gridCol>
              </a:tblGrid>
              <a:tr h="228600">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項目名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提供者名（補助事業者名）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概要</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リンク先</a:t>
                      </a:r>
                      <a:r>
                        <a:rPr lang="en-US" sz="1100" b="0" i="0" u="none" strike="noStrike">
                          <a:solidFill>
                            <a:srgbClr val="000000"/>
                          </a:solidFill>
                          <a:effectLst/>
                          <a:latin typeface="游ゴシック" panose="020B0400000000000000" pitchFamily="50" charset="-128"/>
                          <a:ea typeface="游ゴシック" panose="020B0400000000000000" pitchFamily="50" charset="-128"/>
                        </a:rPr>
                        <a:t>URL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1112"/>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組織間データ連携</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API</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23993"/>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機器連携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98285"/>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67033"/>
                  </a:ext>
                </a:extLst>
              </a:tr>
            </a:tbl>
          </a:graphicData>
        </a:graphic>
      </p:graphicFrame>
      <p:sp>
        <p:nvSpPr>
          <p:cNvPr id="9" name="矢印: 右 8">
            <a:extLst>
              <a:ext uri="{FF2B5EF4-FFF2-40B4-BE49-F238E27FC236}">
                <a16:creationId xmlns:a16="http://schemas.microsoft.com/office/drawing/2014/main" id="{DC347350-48BE-43DD-ADB3-A9B7FD552D89}"/>
              </a:ext>
            </a:extLst>
          </p:cNvPr>
          <p:cNvSpPr/>
          <p:nvPr/>
        </p:nvSpPr>
        <p:spPr>
          <a:xfrm>
            <a:off x="8509520" y="5963437"/>
            <a:ext cx="186612" cy="38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FB07724-05D3-4B4E-93F7-7226CF956042}"/>
              </a:ext>
            </a:extLst>
          </p:cNvPr>
          <p:cNvSpPr txBox="1"/>
          <p:nvPr/>
        </p:nvSpPr>
        <p:spPr>
          <a:xfrm>
            <a:off x="8976049" y="5963437"/>
            <a:ext cx="1569660" cy="369332"/>
          </a:xfrm>
          <a:prstGeom prst="rect">
            <a:avLst/>
          </a:prstGeom>
          <a:noFill/>
        </p:spPr>
        <p:txBody>
          <a:bodyPr wrap="none" rtlCol="0">
            <a:spAutoFit/>
          </a:bodyPr>
          <a:lstStyle/>
          <a:p>
            <a:r>
              <a:rPr kumimoji="1" lang="en-US" altLang="ja-JP" dirty="0"/>
              <a:t>CSPFC</a:t>
            </a:r>
            <a:r>
              <a:rPr kumimoji="1" lang="ja-JP" altLang="en-US" dirty="0"/>
              <a:t>内の</a:t>
            </a:r>
            <a:r>
              <a:rPr kumimoji="1" lang="en-US" altLang="ja-JP" dirty="0"/>
              <a:t>URL</a:t>
            </a:r>
            <a:endParaRPr kumimoji="1" lang="ja-JP" altLang="en-US" dirty="0"/>
          </a:p>
        </p:txBody>
      </p:sp>
    </p:spTree>
    <p:extLst>
      <p:ext uri="{BB962C8B-B14F-4D97-AF65-F5344CB8AC3E}">
        <p14:creationId xmlns:p14="http://schemas.microsoft.com/office/powerpoint/2010/main" val="267449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9544" y="30396"/>
            <a:ext cx="9906000"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　　スマートシティ推進事業　</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API</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の公開について</a:t>
            </a:r>
          </a:p>
        </p:txBody>
      </p:sp>
      <p:cxnSp>
        <p:nvCxnSpPr>
          <p:cNvPr id="38" name="直線コネクタ 37"/>
          <p:cNvCxnSpPr/>
          <p:nvPr/>
        </p:nvCxnSpPr>
        <p:spPr>
          <a:xfrm>
            <a:off x="1143000" y="476673"/>
            <a:ext cx="9906000" cy="12359"/>
          </a:xfrm>
          <a:prstGeom prst="line">
            <a:avLst/>
          </a:prstGeom>
          <a:noFill/>
          <a:ln w="28575" cap="flat" cmpd="sng" algn="ctr">
            <a:solidFill>
              <a:srgbClr val="ED7D31"/>
            </a:solidFill>
            <a:prstDash val="solid"/>
            <a:miter lim="800000"/>
          </a:ln>
          <a:effectLst/>
        </p:spPr>
      </p:cxnSp>
      <p:sp>
        <p:nvSpPr>
          <p:cNvPr id="17" name="正方形/長方形 16"/>
          <p:cNvSpPr/>
          <p:nvPr/>
        </p:nvSpPr>
        <p:spPr>
          <a:xfrm>
            <a:off x="1318637" y="620688"/>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公開先</a:t>
            </a:r>
          </a:p>
        </p:txBody>
      </p:sp>
      <p:sp>
        <p:nvSpPr>
          <p:cNvPr id="11" name="正方形/長方形 10"/>
          <p:cNvSpPr/>
          <p:nvPr/>
        </p:nvSpPr>
        <p:spPr>
          <a:xfrm>
            <a:off x="1342302" y="1884604"/>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公開項目</a:t>
            </a:r>
          </a:p>
        </p:txBody>
      </p:sp>
      <p:sp>
        <p:nvSpPr>
          <p:cNvPr id="12" name="テキスト ボックス 11"/>
          <p:cNvSpPr txBox="1"/>
          <p:nvPr/>
        </p:nvSpPr>
        <p:spPr>
          <a:xfrm>
            <a:off x="1498511" y="2332330"/>
            <a:ext cx="9412440" cy="600164"/>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スマートシティ官民連携プラットフォーム上に公開する</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情報は以下のとおり。</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項目名、提供者名（補助事業者名）、概要、リンク先</a:t>
            </a:r>
            <a:r>
              <a:rPr lang="en-US" altLang="ja-JP" sz="1400" dirty="0">
                <a:latin typeface="Meiryo UI" panose="020B0604030504040204" pitchFamily="50" charset="-128"/>
                <a:ea typeface="Meiryo UI" panose="020B0604030504040204" pitchFamily="50" charset="-128"/>
              </a:rPr>
              <a:t>URL</a:t>
            </a:r>
          </a:p>
        </p:txBody>
      </p:sp>
      <p:sp>
        <p:nvSpPr>
          <p:cNvPr id="21" name="テキスト ボックス 20"/>
          <p:cNvSpPr txBox="1"/>
          <p:nvPr/>
        </p:nvSpPr>
        <p:spPr>
          <a:xfrm>
            <a:off x="1441483" y="1050409"/>
            <a:ext cx="941749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スマートシティ官民連携プラットフォームホームページ内「スマートシティ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カタログサイト」に公開（</a:t>
            </a:r>
            <a:r>
              <a:rPr lang="en-US" altLang="ja-JP" sz="1400" dirty="0">
                <a:latin typeface="Meiryo UI" panose="020B0604030504040204" pitchFamily="50" charset="-128"/>
                <a:ea typeface="Meiryo UI" panose="020B0604030504040204" pitchFamily="50" charset="-128"/>
                <a:hlinkClick r:id="rId2"/>
              </a:rPr>
              <a:t> https://www.mlit.go.jp/scpf/efforts/index.html </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03040" y="3049216"/>
            <a:ext cx="9417496" cy="307777"/>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補助事業者側において、リンク先</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公開ページを作成願います。</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374357" y="3685256"/>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掲載の進め方</a:t>
            </a:r>
          </a:p>
        </p:txBody>
      </p:sp>
      <p:sp>
        <p:nvSpPr>
          <p:cNvPr id="25" name="テキスト ボックス 24"/>
          <p:cNvSpPr txBox="1"/>
          <p:nvPr/>
        </p:nvSpPr>
        <p:spPr>
          <a:xfrm>
            <a:off x="1508701" y="4315614"/>
            <a:ext cx="9412440" cy="892552"/>
          </a:xfrm>
          <a:prstGeom prst="rect">
            <a:avLst/>
          </a:prstGeom>
          <a:noFill/>
        </p:spPr>
        <p:txBody>
          <a:bodyPr wrap="square" rtlCol="0">
            <a:spAutoFit/>
          </a:bodyPr>
          <a:lstStyle/>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事業終了までに、補助事業者側において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公開ページの作成をお願いします。</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までに、最終検査資料の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つとして「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カタログ登録様式」を提出してください。</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準備でき次第、「スマートシティ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情報を公開します。</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5"/>
          <p:cNvSpPr txBox="1">
            <a:spLocks/>
          </p:cNvSpPr>
          <p:nvPr/>
        </p:nvSpPr>
        <p:spPr>
          <a:xfrm>
            <a:off x="10498456" y="30483"/>
            <a:ext cx="504000" cy="365125"/>
          </a:xfrm>
          <a:prstGeom prst="rect">
            <a:avLst/>
          </a:prstGeom>
          <a:ln>
            <a:solidFill>
              <a:schemeClr val="tx1"/>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97ED7679-5968-4860-A5A3-ED6D058F82DC}" type="slidenum">
              <a:rPr lang="ja-JP" altLang="en-US">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7887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D551B2-9686-4ACD-B274-F937B14CA070}"/>
              </a:ext>
            </a:extLst>
          </p:cNvPr>
          <p:cNvSpPr txBox="1"/>
          <p:nvPr/>
        </p:nvSpPr>
        <p:spPr>
          <a:xfrm>
            <a:off x="1548882" y="37321"/>
            <a:ext cx="3416320" cy="461665"/>
          </a:xfrm>
          <a:prstGeom prst="rect">
            <a:avLst/>
          </a:prstGeom>
          <a:noFill/>
        </p:spPr>
        <p:txBody>
          <a:bodyPr wrap="none" rtlCol="0">
            <a:spAutoFit/>
          </a:bodyPr>
          <a:lstStyle/>
          <a:p>
            <a:r>
              <a:rPr kumimoji="1" lang="ja-JP" altLang="en-US" sz="2400" dirty="0">
                <a:solidFill>
                  <a:schemeClr val="bg1"/>
                </a:solidFill>
              </a:rPr>
              <a:t>納品検収段取り</a:t>
            </a:r>
            <a:r>
              <a:rPr kumimoji="1" lang="en-US" altLang="ja-JP" sz="2400" dirty="0">
                <a:solidFill>
                  <a:schemeClr val="bg1"/>
                </a:solidFill>
              </a:rPr>
              <a:t>Meeting</a:t>
            </a:r>
            <a:endParaRPr kumimoji="1" lang="ja-JP" altLang="en-US" sz="2400" dirty="0">
              <a:solidFill>
                <a:schemeClr val="bg1"/>
              </a:solidFill>
            </a:endParaRPr>
          </a:p>
        </p:txBody>
      </p:sp>
      <p:sp>
        <p:nvSpPr>
          <p:cNvPr id="3" name="テキスト ボックス 2">
            <a:extLst>
              <a:ext uri="{FF2B5EF4-FFF2-40B4-BE49-F238E27FC236}">
                <a16:creationId xmlns:a16="http://schemas.microsoft.com/office/drawing/2014/main" id="{01B5A4D6-9D9D-4072-AE24-4619857A0740}"/>
              </a:ext>
            </a:extLst>
          </p:cNvPr>
          <p:cNvSpPr txBox="1"/>
          <p:nvPr/>
        </p:nvSpPr>
        <p:spPr>
          <a:xfrm>
            <a:off x="298580" y="653142"/>
            <a:ext cx="10341293" cy="3970318"/>
          </a:xfrm>
          <a:prstGeom prst="rect">
            <a:avLst/>
          </a:prstGeom>
          <a:noFill/>
        </p:spPr>
        <p:txBody>
          <a:bodyPr wrap="none" rtlCol="0">
            <a:spAutoFit/>
          </a:bodyPr>
          <a:lstStyle/>
          <a:p>
            <a:r>
              <a:rPr kumimoji="1" lang="en-US" altLang="ja-JP" dirty="0"/>
              <a:t>2/18</a:t>
            </a:r>
            <a:r>
              <a:rPr kumimoji="1" lang="ja-JP" altLang="en-US" dirty="0"/>
              <a:t>より個別面談開始</a:t>
            </a:r>
            <a:endParaRPr kumimoji="1" lang="en-US" altLang="ja-JP" dirty="0"/>
          </a:p>
          <a:p>
            <a:endParaRPr kumimoji="1" lang="en-US" altLang="ja-JP" dirty="0"/>
          </a:p>
          <a:p>
            <a:r>
              <a:rPr kumimoji="1" lang="ja-JP" altLang="en-US" dirty="0"/>
              <a:t>１．実績報告書作成</a:t>
            </a:r>
            <a:endParaRPr kumimoji="1" lang="en-US" altLang="ja-JP" dirty="0"/>
          </a:p>
          <a:p>
            <a:r>
              <a:rPr kumimoji="1" lang="ja-JP" altLang="en-US" dirty="0"/>
              <a:t>２．事務局へ送付</a:t>
            </a:r>
            <a:endParaRPr kumimoji="1" lang="en-US" altLang="ja-JP" dirty="0"/>
          </a:p>
          <a:p>
            <a:r>
              <a:rPr kumimoji="1" lang="ja-JP" altLang="en-US" dirty="0"/>
              <a:t>３．事務局はフォルダーへ格納</a:t>
            </a:r>
            <a:endParaRPr kumimoji="1" lang="en-US" altLang="ja-JP" dirty="0"/>
          </a:p>
          <a:p>
            <a:r>
              <a:rPr kumimoji="1" lang="ja-JP" altLang="en-US" dirty="0"/>
              <a:t>　　　アプリなどサービスにおいては、動作検証</a:t>
            </a:r>
            <a:endParaRPr kumimoji="1" lang="en-US" altLang="ja-JP" dirty="0"/>
          </a:p>
          <a:p>
            <a:r>
              <a:rPr kumimoji="1" lang="ja-JP" altLang="en-US" dirty="0"/>
              <a:t>　　　</a:t>
            </a:r>
            <a:r>
              <a:rPr kumimoji="1" lang="en-US" altLang="ja-JP" dirty="0"/>
              <a:t>JP-LINK</a:t>
            </a:r>
            <a:r>
              <a:rPr kumimoji="1" lang="ja-JP" altLang="en-US" dirty="0"/>
              <a:t>に関しては、インストール完了画面のスクリーンショットか</a:t>
            </a:r>
            <a:r>
              <a:rPr kumimoji="1" lang="en-US" altLang="ja-JP" dirty="0"/>
              <a:t>OZ1</a:t>
            </a:r>
            <a:r>
              <a:rPr kumimoji="1" lang="ja-JP" altLang="en-US" dirty="0"/>
              <a:t>より提出内容指定</a:t>
            </a:r>
            <a:endParaRPr kumimoji="1" lang="en-US" altLang="ja-JP" dirty="0"/>
          </a:p>
          <a:p>
            <a:r>
              <a:rPr kumimoji="1" lang="ja-JP" altLang="en-US" dirty="0"/>
              <a:t>４．面談日程決定</a:t>
            </a:r>
            <a:endParaRPr kumimoji="1" lang="en-US" altLang="ja-JP" dirty="0"/>
          </a:p>
          <a:p>
            <a:r>
              <a:rPr kumimoji="1" lang="ja-JP" altLang="en-US" dirty="0"/>
              <a:t>５．内容の確認</a:t>
            </a:r>
            <a:endParaRPr kumimoji="1" lang="en-US" altLang="ja-JP" dirty="0"/>
          </a:p>
          <a:p>
            <a:r>
              <a:rPr kumimoji="1" lang="ja-JP" altLang="en-US" dirty="0"/>
              <a:t>６．総務省へ確認</a:t>
            </a:r>
            <a:endParaRPr kumimoji="1" lang="en-US" altLang="ja-JP" dirty="0"/>
          </a:p>
          <a:p>
            <a:r>
              <a:rPr kumimoji="1" lang="ja-JP" altLang="en-US" dirty="0"/>
              <a:t>７．修正事項を案内</a:t>
            </a:r>
            <a:endParaRPr kumimoji="1" lang="en-US" altLang="ja-JP" dirty="0"/>
          </a:p>
          <a:p>
            <a:r>
              <a:rPr kumimoji="1" lang="ja-JP" altLang="en-US" dirty="0"/>
              <a:t>８．修正書類提出</a:t>
            </a:r>
            <a:endParaRPr kumimoji="1" lang="en-US" altLang="ja-JP" dirty="0"/>
          </a:p>
          <a:p>
            <a:endParaRPr kumimoji="1" lang="en-US" altLang="ja-JP" dirty="0"/>
          </a:p>
          <a:p>
            <a:r>
              <a:rPr kumimoji="1" lang="ja-JP" altLang="en-US" dirty="0"/>
              <a:t>７－８を繰り返し最終納品へ</a:t>
            </a:r>
          </a:p>
        </p:txBody>
      </p:sp>
    </p:spTree>
    <p:extLst>
      <p:ext uri="{BB962C8B-B14F-4D97-AF65-F5344CB8AC3E}">
        <p14:creationId xmlns:p14="http://schemas.microsoft.com/office/powerpoint/2010/main" val="37373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DDE4B3-74E9-4FB8-B29E-2CBAC0AC1B12}"/>
              </a:ext>
            </a:extLst>
          </p:cNvPr>
          <p:cNvPicPr>
            <a:picLocks noChangeAspect="1"/>
          </p:cNvPicPr>
          <p:nvPr/>
        </p:nvPicPr>
        <p:blipFill rotWithShape="1">
          <a:blip r:embed="rId2"/>
          <a:srcRect t="13350"/>
          <a:stretch/>
        </p:blipFill>
        <p:spPr>
          <a:xfrm>
            <a:off x="0" y="1047750"/>
            <a:ext cx="12192000" cy="5629882"/>
          </a:xfrm>
          <a:prstGeom prst="rect">
            <a:avLst/>
          </a:prstGeom>
        </p:spPr>
      </p:pic>
    </p:spTree>
    <p:extLst>
      <p:ext uri="{BB962C8B-B14F-4D97-AF65-F5344CB8AC3E}">
        <p14:creationId xmlns:p14="http://schemas.microsoft.com/office/powerpoint/2010/main" val="312139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199819" y="2828593"/>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7686720"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商用版リリース（データ連携対応→データ連携は</a:t>
            </a:r>
            <a:r>
              <a:rPr kumimoji="1" lang="en-US" altLang="ja-JP" dirty="0"/>
              <a:t>2/17</a:t>
            </a:r>
            <a:r>
              <a:rPr kumimoji="1" lang="ja-JP" altLang="en-US" dirty="0"/>
              <a:t>以降）</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708981"/>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納品検収そろそろ始まります。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3240430" y="2896178"/>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theme/theme1.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3715</Words>
  <Application>Microsoft Office PowerPoint</Application>
  <PresentationFormat>ワイド画面</PresentationFormat>
  <Paragraphs>604</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1068</cp:revision>
  <dcterms:created xsi:type="dcterms:W3CDTF">2020-10-01T23:40:24Z</dcterms:created>
  <dcterms:modified xsi:type="dcterms:W3CDTF">2022-02-10T00:34:28Z</dcterms:modified>
</cp:coreProperties>
</file>